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6" r:id="rId3"/>
    <p:sldId id="277" r:id="rId4"/>
    <p:sldId id="281" r:id="rId5"/>
    <p:sldId id="28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pagnet, Julien" userId="e8446068-8a24-48cc-bfe8-ff8f9a2f2c7b" providerId="ADAL" clId="{C69655F0-90E0-4EEF-91C4-EDE39A63C0E5}"/>
    <pc:docChg chg="custSel modSld">
      <pc:chgData name="Espagnet, Julien" userId="e8446068-8a24-48cc-bfe8-ff8f9a2f2c7b" providerId="ADAL" clId="{C69655F0-90E0-4EEF-91C4-EDE39A63C0E5}" dt="2021-12-15T20:50:11.445" v="147" actId="947"/>
      <pc:docMkLst>
        <pc:docMk/>
      </pc:docMkLst>
      <pc:sldChg chg="modSp mod">
        <pc:chgData name="Espagnet, Julien" userId="e8446068-8a24-48cc-bfe8-ff8f9a2f2c7b" providerId="ADAL" clId="{C69655F0-90E0-4EEF-91C4-EDE39A63C0E5}" dt="2021-12-15T20:50:11.445" v="147" actId="947"/>
        <pc:sldMkLst>
          <pc:docMk/>
          <pc:sldMk cId="4016263933" sldId="277"/>
        </pc:sldMkLst>
        <pc:graphicFrameChg chg="modGraphic">
          <ac:chgData name="Espagnet, Julien" userId="e8446068-8a24-48cc-bfe8-ff8f9a2f2c7b" providerId="ADAL" clId="{C69655F0-90E0-4EEF-91C4-EDE39A63C0E5}" dt="2021-12-15T20:50:11.445" v="147" actId="947"/>
          <ac:graphicFrameMkLst>
            <pc:docMk/>
            <pc:sldMk cId="4016263933" sldId="277"/>
            <ac:graphicFrameMk id="11" creationId="{894DAF94-30AA-463F-8FFA-520145B76969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C8220-E13B-4052-893F-EE12466708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38367B-8B43-44DD-BDE6-26867DBBCF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4FB1F2-C1F2-4243-A4A3-B764BE9E3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6CA30-2E6A-4609-BB3C-21C4B0004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8841E-C3F2-444F-8C74-98E412944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35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5FCF1-5260-4B87-A499-5F48D4979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3549AA-34E3-4696-8D5A-7E9174A3F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3A0E3-36F1-4F0D-932C-CC24B0AA4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BF335-61EE-4426-9648-CEC29053A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872A1-3172-434A-8559-8FDABBBC0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05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3853DF-E87E-4199-BD8E-7EA50B5ADA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148E8B-9AF6-410B-8A2C-7792D760D7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12291-03AB-4194-95FB-38D1912B8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AD92E-98F5-4163-995C-53C77EFDD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FB5D0-1F5C-4F23-99D8-DF0B2776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7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2F5A1-0F9F-4EF4-9173-BFCB4C239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8F80E-7B35-44DB-AC76-E710CD015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B94C3-0EA2-4237-BCC4-692D0002D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BA11D-576C-4302-A602-C3BDC73ED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D840A-83E6-4ED2-A6FE-A099ADD7B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7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CC34A-7284-4C21-B667-E50882BC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0E9FE-822A-4A79-A660-F0A6A434C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DAACB-F48F-4641-AF21-D97E66B2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CE2EA-8385-45B4-AE93-83EF1957C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D7C94-6635-401D-A4A9-C2DFB99A8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97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DE4E7-8FBC-4A5D-A3F2-6C8DB6513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AAF5C-F88D-465C-AEE8-D116F2036B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3C8AB6-B495-4DBF-8BA4-6B151AC357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B1D20-838E-431B-8EF3-30D38AEB6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55CF4D-B18A-42CF-A03B-FB61BE8E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3FCD2E-EB08-4C5F-B4CC-6A0A998E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9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1AF87-7A72-45EB-B025-E1C90EB40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17172-8D77-4AEB-8553-5D00A80A3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0F9EDC-57E8-4660-96EB-2B8762715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488F18-0377-4D4D-AC83-F1DF551D2E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6D98F-3272-47EE-9CF0-151C482A9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2D1F0B-6C94-46CA-8F63-67F4FE6DD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B3D849-1EBB-4A75-A93F-F16B3187A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B21EB1-15DB-474D-88AE-650A1C576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8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5E038-5D3E-4DFD-A5F0-CC4FA721E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4FC64F-EF4F-43C5-A41D-E91707968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F66F6E-EA54-4E29-B8B0-67AA33C68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365B9-6AD1-469F-877C-F032347DE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630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68AAFD-4481-4A8E-8E1D-E25B72D48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129A6B-3A2E-4DFB-829D-AF0510C06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30753-FE92-4E38-BAB2-B27661504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24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41FA2-0C59-47CD-9231-034940FBC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5E39B-8715-43D7-8D96-F4452BAD0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AD4F19-27C5-468D-96D0-71279320BE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2EB634-8360-4A59-96C5-A236ABA19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D2826-0A43-4F57-A615-A8B8644DC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DBE5CD-FBF6-4C16-B84F-D6F9ABC86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1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E3422-6DBB-4F19-9A7A-27E99FF16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0C26B3-18B4-4559-892F-8EC6EA7719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1A8D82-B6B8-4CAD-950A-F328FB7AD0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624FBA-6779-45BF-A5EC-755414474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019718-24C9-4328-AEDB-973D8F9C1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EE891-5545-40E0-91D6-4A47A3F91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9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E33ED1-1692-45D9-86F8-4C8210F9B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1E590C-C26E-4D68-B6C4-80558E95C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B4191-7F6C-43FF-956D-1DD51ABD9A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9013A-A521-49D4-98B4-D62F7FCE37C2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37FF2-B0FB-46E3-8B93-F982952B2F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0B72F-F0F4-4974-9EA8-9B7808A4C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3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278FD-7022-410E-B922-7D271F417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904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PCM INBOX</a:t>
            </a:r>
            <a:br>
              <a:rPr lang="es-ES_tradnl" dirty="0"/>
            </a:br>
            <a:r>
              <a:rPr lang="es-ES_tradnl" dirty="0" err="1"/>
              <a:t>Integration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eSponsor </a:t>
            </a:r>
            <a:r>
              <a:rPr lang="es-ES_tradnl" dirty="0" err="1"/>
              <a:t>Sourcing</a:t>
            </a:r>
            <a:r>
              <a:rPr lang="es-ES_tradnl" dirty="0"/>
              <a:t> </a:t>
            </a:r>
            <a:r>
              <a:rPr lang="es-ES_tradnl" dirty="0" err="1"/>
              <a:t>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208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73DEBD3-8933-44EF-8EEF-2AA86A34237E}"/>
              </a:ext>
            </a:extLst>
          </p:cNvPr>
          <p:cNvSpPr txBox="1"/>
          <p:nvPr/>
        </p:nvSpPr>
        <p:spPr>
          <a:xfrm>
            <a:off x="227520" y="152386"/>
            <a:ext cx="7707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1A20A3-E182-42EB-8CAA-C66A310A7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5053"/>
            <a:ext cx="12192000" cy="600923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DDF23A-818C-475E-B9A3-129125EB451D}"/>
              </a:ext>
            </a:extLst>
          </p:cNvPr>
          <p:cNvSpPr/>
          <p:nvPr/>
        </p:nvSpPr>
        <p:spPr>
          <a:xfrm>
            <a:off x="260610" y="5134063"/>
            <a:ext cx="2801923" cy="31878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# </a:t>
            </a:r>
            <a:r>
              <a:rPr lang="es-ES_tradnl" dirty="0" err="1"/>
              <a:t>of</a:t>
            </a:r>
            <a:r>
              <a:rPr lang="es-ES_tradnl" dirty="0"/>
              <a:t> Open </a:t>
            </a:r>
            <a:r>
              <a:rPr lang="es-ES_tradnl" dirty="0" err="1"/>
              <a:t>Sourcing</a:t>
            </a:r>
            <a:r>
              <a:rPr lang="es-ES_tradnl" dirty="0"/>
              <a:t> </a:t>
            </a:r>
            <a:r>
              <a:rPr lang="es-ES_tradnl" dirty="0" err="1"/>
              <a:t>Grids</a:t>
            </a:r>
            <a:r>
              <a:rPr lang="es-ES_tradnl" dirty="0"/>
              <a:t> 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8C1F8F-D596-4098-A714-0BD662245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20" y="5452844"/>
            <a:ext cx="2901661" cy="719144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5E9F12F-B497-4652-BE78-AC38056A0AFF}"/>
              </a:ext>
            </a:extLst>
          </p:cNvPr>
          <p:cNvSpPr/>
          <p:nvPr/>
        </p:nvSpPr>
        <p:spPr>
          <a:xfrm>
            <a:off x="2558641" y="3428999"/>
            <a:ext cx="3783436" cy="2099346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err="1">
                <a:solidFill>
                  <a:schemeClr val="tx1"/>
                </a:solidFill>
              </a:rPr>
              <a:t>Additional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Sourcing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Grid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Exception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to</a:t>
            </a:r>
            <a:r>
              <a:rPr lang="es-ES_tradnl" sz="1400" dirty="0">
                <a:solidFill>
                  <a:schemeClr val="tx1"/>
                </a:solidFill>
              </a:rPr>
              <a:t> be </a:t>
            </a:r>
            <a:r>
              <a:rPr lang="es-ES_tradnl" sz="1400" dirty="0" err="1">
                <a:solidFill>
                  <a:schemeClr val="tx1"/>
                </a:solidFill>
              </a:rPr>
              <a:t>located</a:t>
            </a:r>
            <a:r>
              <a:rPr lang="es-ES_tradnl" sz="1400" dirty="0">
                <a:solidFill>
                  <a:schemeClr val="tx1"/>
                </a:solidFill>
              </a:rPr>
              <a:t> at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top in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eSponsor </a:t>
            </a:r>
            <a:r>
              <a:rPr lang="es-ES_tradnl" sz="1400" dirty="0" err="1">
                <a:solidFill>
                  <a:schemeClr val="tx1"/>
                </a:solidFill>
              </a:rPr>
              <a:t>connector</a:t>
            </a:r>
            <a:endParaRPr lang="es-ES_tradnl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err="1">
                <a:solidFill>
                  <a:schemeClr val="tx1"/>
                </a:solidFill>
              </a:rPr>
              <a:t>Number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highlighted</a:t>
            </a:r>
            <a:r>
              <a:rPr lang="es-ES_tradnl" sz="1400" dirty="0">
                <a:solidFill>
                  <a:schemeClr val="tx1"/>
                </a:solidFill>
              </a:rPr>
              <a:t> in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hyperlink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corresponds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to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count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of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individuals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lines</a:t>
            </a:r>
            <a:r>
              <a:rPr lang="es-ES_tradnl" sz="1400" dirty="0">
                <a:solidFill>
                  <a:schemeClr val="tx1"/>
                </a:solidFill>
              </a:rPr>
              <a:t> in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Open </a:t>
            </a:r>
            <a:r>
              <a:rPr lang="es-ES_tradnl" sz="1400" dirty="0" err="1">
                <a:solidFill>
                  <a:schemeClr val="tx1"/>
                </a:solidFill>
              </a:rPr>
              <a:t>Sourcing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Grids</a:t>
            </a:r>
            <a:endParaRPr lang="es-ES_tradnl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Same action mechanism as other exceptions (click on hyperlink opens the table panel with details)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0E04CC-6E2C-4910-A67E-70C707FCC4A6}"/>
              </a:ext>
            </a:extLst>
          </p:cNvPr>
          <p:cNvCxnSpPr>
            <a:cxnSpLocks/>
            <a:stCxn id="12" idx="1"/>
            <a:endCxn id="8" idx="0"/>
          </p:cNvCxnSpPr>
          <p:nvPr/>
        </p:nvCxnSpPr>
        <p:spPr>
          <a:xfrm flipH="1">
            <a:off x="1661572" y="4478672"/>
            <a:ext cx="897069" cy="655391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158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8284E90-5E29-4082-B4B0-A63B7A7A7302}"/>
              </a:ext>
            </a:extLst>
          </p:cNvPr>
          <p:cNvSpPr txBox="1"/>
          <p:nvPr/>
        </p:nvSpPr>
        <p:spPr>
          <a:xfrm>
            <a:off x="227520" y="152386"/>
            <a:ext cx="7707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  <a:p>
            <a:r>
              <a:rPr lang="es-ES_tradnl" b="1" i="1" dirty="0">
                <a:solidFill>
                  <a:srgbClr val="00B0F0"/>
                </a:solidFill>
              </a:rPr>
              <a:t>Table </a:t>
            </a:r>
            <a:r>
              <a:rPr lang="es-ES_tradnl" b="1" i="1" dirty="0" err="1">
                <a:solidFill>
                  <a:srgbClr val="00B0F0"/>
                </a:solidFill>
              </a:rPr>
              <a:t>Layout</a:t>
            </a:r>
            <a:r>
              <a:rPr lang="es-ES_tradnl" b="1" i="1" dirty="0">
                <a:solidFill>
                  <a:srgbClr val="00B0F0"/>
                </a:solidFill>
              </a:rPr>
              <a:t> &amp; </a:t>
            </a:r>
            <a:r>
              <a:rPr lang="es-ES_tradnl" b="1" i="1" dirty="0" err="1">
                <a:solidFill>
                  <a:srgbClr val="00B0F0"/>
                </a:solidFill>
              </a:rPr>
              <a:t>Corresponding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Actions</a:t>
            </a:r>
            <a:endParaRPr lang="en-US" b="1" i="1" dirty="0">
              <a:solidFill>
                <a:srgbClr val="00B0F0"/>
              </a:solidFill>
            </a:endParaRPr>
          </a:p>
        </p:txBody>
      </p:sp>
      <p:graphicFrame>
        <p:nvGraphicFramePr>
          <p:cNvPr id="9" name="Table 10">
            <a:extLst>
              <a:ext uri="{FF2B5EF4-FFF2-40B4-BE49-F238E27FC236}">
                <a16:creationId xmlns:a16="http://schemas.microsoft.com/office/drawing/2014/main" id="{03846813-14F2-4292-B46C-4BC5B661D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203229"/>
              </p:ext>
            </p:extLst>
          </p:nvPr>
        </p:nvGraphicFramePr>
        <p:xfrm>
          <a:off x="227520" y="1013281"/>
          <a:ext cx="9384873" cy="2969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913">
                  <a:extLst>
                    <a:ext uri="{9D8B030D-6E8A-4147-A177-3AD203B41FA5}">
                      <a16:colId xmlns:a16="http://schemas.microsoft.com/office/drawing/2014/main" val="2704775047"/>
                    </a:ext>
                  </a:extLst>
                </a:gridCol>
                <a:gridCol w="504150">
                  <a:extLst>
                    <a:ext uri="{9D8B030D-6E8A-4147-A177-3AD203B41FA5}">
                      <a16:colId xmlns:a16="http://schemas.microsoft.com/office/drawing/2014/main" val="2448148002"/>
                    </a:ext>
                  </a:extLst>
                </a:gridCol>
                <a:gridCol w="939678">
                  <a:extLst>
                    <a:ext uri="{9D8B030D-6E8A-4147-A177-3AD203B41FA5}">
                      <a16:colId xmlns:a16="http://schemas.microsoft.com/office/drawing/2014/main" val="2713750746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1453355334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1363950596"/>
                    </a:ext>
                  </a:extLst>
                </a:gridCol>
                <a:gridCol w="465607">
                  <a:extLst>
                    <a:ext uri="{9D8B030D-6E8A-4147-A177-3AD203B41FA5}">
                      <a16:colId xmlns:a16="http://schemas.microsoft.com/office/drawing/2014/main" val="1607279626"/>
                    </a:ext>
                  </a:extLst>
                </a:gridCol>
                <a:gridCol w="722501">
                  <a:extLst>
                    <a:ext uri="{9D8B030D-6E8A-4147-A177-3AD203B41FA5}">
                      <a16:colId xmlns:a16="http://schemas.microsoft.com/office/drawing/2014/main" val="1772199354"/>
                    </a:ext>
                  </a:extLst>
                </a:gridCol>
                <a:gridCol w="817927">
                  <a:extLst>
                    <a:ext uri="{9D8B030D-6E8A-4147-A177-3AD203B41FA5}">
                      <a16:colId xmlns:a16="http://schemas.microsoft.com/office/drawing/2014/main" val="2272419412"/>
                    </a:ext>
                  </a:extLst>
                </a:gridCol>
                <a:gridCol w="881619">
                  <a:extLst>
                    <a:ext uri="{9D8B030D-6E8A-4147-A177-3AD203B41FA5}">
                      <a16:colId xmlns:a16="http://schemas.microsoft.com/office/drawing/2014/main" val="735804148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2124667488"/>
                    </a:ext>
                  </a:extLst>
                </a:gridCol>
                <a:gridCol w="791335">
                  <a:extLst>
                    <a:ext uri="{9D8B030D-6E8A-4147-A177-3AD203B41FA5}">
                      <a16:colId xmlns:a16="http://schemas.microsoft.com/office/drawing/2014/main" val="2846961274"/>
                    </a:ext>
                  </a:extLst>
                </a:gridCol>
                <a:gridCol w="652491">
                  <a:extLst>
                    <a:ext uri="{9D8B030D-6E8A-4147-A177-3AD203B41FA5}">
                      <a16:colId xmlns:a16="http://schemas.microsoft.com/office/drawing/2014/main" val="780077530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938553581"/>
                    </a:ext>
                  </a:extLst>
                </a:gridCol>
              </a:tblGrid>
              <a:tr h="614981">
                <a:tc>
                  <a:txBody>
                    <a:bodyPr/>
                    <a:lstStyle/>
                    <a:p>
                      <a:r>
                        <a:rPr lang="es-ES_tradnl" sz="900" dirty="0" err="1"/>
                        <a:t>Esponsor</a:t>
                      </a:r>
                      <a:r>
                        <a:rPr lang="es-ES_tradnl" sz="900" dirty="0"/>
                        <a:t> ID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Expiry</a:t>
                      </a:r>
                      <a:r>
                        <a:rPr lang="es-ES_tradnl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Date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Region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Market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Wave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GRPCODE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GenericName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TradeName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Dosage Form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SecondaryPackagingPlantCode</a:t>
                      </a:r>
                      <a:r>
                        <a:rPr lang="en-US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+ Secondary </a:t>
                      </a:r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PackagingPlant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FinishedProdExpiryDate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fontAlgn="ctr" latinLnBrk="0" hangingPunct="1"/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67691953"/>
                  </a:ext>
                </a:extLst>
              </a:tr>
              <a:tr h="4638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AFME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ALGERIA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2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ABCIXIMAB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ACCUPRIL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 - POWDER FILLED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DE52 - FREIBURG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24 </a:t>
                      </a:r>
                      <a:r>
                        <a:rPr lang="es-ES_tradnl" sz="900" dirty="0" err="1"/>
                        <a:t>months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Bla </a:t>
                      </a:r>
                      <a:r>
                        <a:rPr lang="es-ES_tradnl" sz="900" dirty="0" err="1"/>
                        <a:t>bla</a:t>
                      </a:r>
                      <a:r>
                        <a:rPr lang="es-ES_tradnl" sz="900" dirty="0"/>
                        <a:t>…</a:t>
                      </a:r>
                      <a:endParaRPr 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187721"/>
                  </a:ext>
                </a:extLst>
              </a:tr>
              <a:tr h="4638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AFME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MOROCCO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3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ABCIXIMAB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ACCUPRIL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 - POWDER FILLED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DE52 - FREIBURG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24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months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2135149"/>
                  </a:ext>
                </a:extLst>
              </a:tr>
              <a:tr h="4638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AFME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EGYPT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3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ABCIXIMAB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ACCUPRIL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 - POWDER FILLED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DE52 - FREIBURG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24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months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366686"/>
                  </a:ext>
                </a:extLst>
              </a:tr>
              <a:tr h="40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APAC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SINGAPORE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1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ACETOMINOPHEN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PRESINEX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BE37 - PUURS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36 </a:t>
                      </a:r>
                      <a:r>
                        <a:rPr lang="es-ES_tradnl" sz="900" dirty="0" err="1"/>
                        <a:t>months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9756738"/>
                  </a:ext>
                </a:extLst>
              </a:tr>
              <a:tr h="55411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APAC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MALAYSIA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2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ACETOMINOPHEN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PRESINEX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BE37 - PUURS</a:t>
                      </a:r>
                      <a:endParaRPr lang="en-US" sz="900" dirty="0"/>
                    </a:p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36 </a:t>
                      </a:r>
                      <a:r>
                        <a:rPr lang="es-ES_tradnl" sz="900" dirty="0" err="1"/>
                        <a:t>months</a:t>
                      </a:r>
                      <a:endParaRPr lang="en-US" sz="900" dirty="0"/>
                    </a:p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555592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94DAF94-30AA-463F-8FFA-520145B769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125243"/>
              </p:ext>
            </p:extLst>
          </p:nvPr>
        </p:nvGraphicFramePr>
        <p:xfrm>
          <a:off x="227520" y="4104772"/>
          <a:ext cx="11878474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8255">
                  <a:extLst>
                    <a:ext uri="{9D8B030D-6E8A-4147-A177-3AD203B41FA5}">
                      <a16:colId xmlns:a16="http://schemas.microsoft.com/office/drawing/2014/main" val="858655521"/>
                    </a:ext>
                  </a:extLst>
                </a:gridCol>
                <a:gridCol w="2393886">
                  <a:extLst>
                    <a:ext uri="{9D8B030D-6E8A-4147-A177-3AD203B41FA5}">
                      <a16:colId xmlns:a16="http://schemas.microsoft.com/office/drawing/2014/main" val="3666031344"/>
                    </a:ext>
                  </a:extLst>
                </a:gridCol>
                <a:gridCol w="5420521">
                  <a:extLst>
                    <a:ext uri="{9D8B030D-6E8A-4147-A177-3AD203B41FA5}">
                      <a16:colId xmlns:a16="http://schemas.microsoft.com/office/drawing/2014/main" val="3650659297"/>
                    </a:ext>
                  </a:extLst>
                </a:gridCol>
                <a:gridCol w="1905812">
                  <a:extLst>
                    <a:ext uri="{9D8B030D-6E8A-4147-A177-3AD203B41FA5}">
                      <a16:colId xmlns:a16="http://schemas.microsoft.com/office/drawing/2014/main" val="37432291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Types of Exceptions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Conditions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Corresponding Actions (to be part of the Action drop down)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Action to be defaulted (first choice in the Action drop down)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1569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# of Open Sourcing Grids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US" sz="800">
                          <a:effectLst/>
                        </a:rPr>
                        <a:t>Sourcing Grid has an Expiry Date in the future or no Expiry Date (if pas due do not show in the list)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endParaRPr lang="en-US" sz="900" dirty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REMOVE FROM CONNECTOR once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lines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generated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have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been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created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merged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ignored</a:t>
                      </a:r>
                      <a:endParaRPr lang="en-US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spcAft>
                          <a:spcPts val="0"/>
                        </a:spcAft>
                        <a:buFont typeface="Calibri" panose="020F0502020204030204" pitchFamily="34" charset="0"/>
                        <a:buNone/>
                      </a:pPr>
                      <a:endParaRPr lang="en-US" sz="9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Create PCM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GSC Type = NPL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GSC Sub Type = New Molecule / Market Expansion / Line Extension depending on Wave information (1/2/3)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“Market” &amp; Corresponding “Region” from our MD &amp; PLACEHOLDER “Brand” 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(GRP Code will be used to replace the placeholder  brand when active later in the year from </a:t>
                      </a:r>
                      <a:r>
                        <a:rPr lang="en-US" sz="900" dirty="0" err="1">
                          <a:effectLst/>
                        </a:rPr>
                        <a:t>esponsor</a:t>
                      </a:r>
                      <a:r>
                        <a:rPr lang="en-US" sz="900" dirty="0">
                          <a:effectLst/>
                        </a:rPr>
                        <a:t> feed)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Sourcing Grid </a:t>
                      </a:r>
                      <a:r>
                        <a:rPr lang="en-US" sz="900" dirty="0" err="1">
                          <a:effectLst/>
                        </a:rPr>
                        <a:t>Esponsor</a:t>
                      </a:r>
                      <a:r>
                        <a:rPr lang="en-US" sz="900" dirty="0">
                          <a:effectLst/>
                        </a:rPr>
                        <a:t> ID +  Generic Name  + Dosage Form + Finished Product Expiry Date in comment UF1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Comment in the comment section UF2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Update the Project Name to reflect “SG – GENERIC NAME – ESPONSOR ID”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strike="sngStrike" baseline="0" dirty="0">
                          <a:effectLst/>
                        </a:rPr>
                        <a:t>Consolidate PCM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strike="sngStrike" baseline="0" dirty="0">
                          <a:effectLst/>
                        </a:rPr>
                        <a:t>Look for potential matches based on country / region / GSC Type / Sub Type / Brand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strike="sngStrike" baseline="0" dirty="0">
                          <a:effectLst/>
                        </a:rPr>
                        <a:t>Bring Sourcing Grid Reference +  </a:t>
                      </a:r>
                      <a:r>
                        <a:rPr lang="en-US" sz="900" strike="sngStrike" baseline="0" dirty="0" err="1">
                          <a:effectLst/>
                        </a:rPr>
                        <a:t>Sku</a:t>
                      </a:r>
                      <a:r>
                        <a:rPr lang="en-US" sz="900" strike="sngStrike" baseline="0" dirty="0">
                          <a:effectLst/>
                        </a:rPr>
                        <a:t> denominator in the comment section UF1 (once available) + Finished Product Expiry Date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strike="sngStrike" baseline="0" dirty="0">
                          <a:effectLst/>
                        </a:rPr>
                        <a:t>Bring Comment in the comment section UF2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en-US" sz="900" strike="sngStrike" baseline="0" dirty="0">
                          <a:effectLst/>
                        </a:rPr>
                        <a:t>Update the Project Name to reflect “SG – BRAND – SGID”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Ignore record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Create PCM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361702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C8DA25-0270-4022-AA93-CF50B86D4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71767"/>
              </p:ext>
            </p:extLst>
          </p:nvPr>
        </p:nvGraphicFramePr>
        <p:xfrm>
          <a:off x="9940255" y="1013282"/>
          <a:ext cx="2165739" cy="296925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21913">
                  <a:extLst>
                    <a:ext uri="{9D8B030D-6E8A-4147-A177-3AD203B41FA5}">
                      <a16:colId xmlns:a16="http://schemas.microsoft.com/office/drawing/2014/main" val="318832249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4217929757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669108151"/>
                    </a:ext>
                  </a:extLst>
                </a:gridCol>
              </a:tblGrid>
              <a:tr h="62598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</a:rPr>
                        <a:t>STATUS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</a:rPr>
                        <a:t>EXISTING PCM </a:t>
                      </a:r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</a:rPr>
                        <a:t>ID’s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</a:rPr>
                        <a:t>ACTION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78426943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r>
                        <a:rPr lang="es-ES_tradnl" sz="800" dirty="0" err="1"/>
                        <a:t>Not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Yet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Created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800" dirty="0"/>
                        <a:t>-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700" dirty="0" err="1"/>
                        <a:t>Create</a:t>
                      </a:r>
                      <a:r>
                        <a:rPr lang="es-ES_tradnl" sz="700" dirty="0"/>
                        <a:t> / Ignore / </a:t>
                      </a:r>
                      <a:r>
                        <a:rPr lang="es-ES_tradnl" sz="700" dirty="0" err="1"/>
                        <a:t>Consolidate</a:t>
                      </a:r>
                      <a:endParaRPr lang="en-US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2446181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800" dirty="0" err="1"/>
                        <a:t>Not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Yet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Created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445292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Potentially</a:t>
                      </a: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Existing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12345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9015305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Potentially</a:t>
                      </a: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Existing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12678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9400089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800" dirty="0" err="1"/>
                        <a:t>Not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Yet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Created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164245"/>
                  </a:ext>
                </a:extLst>
              </a:tr>
            </a:tbl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F473CCE-8F22-45B2-94C3-4B6B51943C47}"/>
              </a:ext>
            </a:extLst>
          </p:cNvPr>
          <p:cNvSpPr/>
          <p:nvPr/>
        </p:nvSpPr>
        <p:spPr>
          <a:xfrm>
            <a:off x="10160847" y="429656"/>
            <a:ext cx="1803633" cy="46139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/>
              <a:t>Access </a:t>
            </a:r>
            <a:r>
              <a:rPr lang="es-ES_tradnl" sz="1000" dirty="0" err="1"/>
              <a:t>to</a:t>
            </a:r>
            <a:r>
              <a:rPr lang="es-ES_tradnl" sz="1000" dirty="0"/>
              <a:t> </a:t>
            </a:r>
            <a:r>
              <a:rPr lang="es-ES_tradnl" sz="1000" dirty="0" err="1"/>
              <a:t>exception</a:t>
            </a:r>
            <a:r>
              <a:rPr lang="es-ES_tradnl" sz="1000" dirty="0"/>
              <a:t> </a:t>
            </a:r>
            <a:r>
              <a:rPr lang="es-ES_tradnl" sz="1000" dirty="0" err="1"/>
              <a:t>is</a:t>
            </a:r>
            <a:r>
              <a:rPr lang="es-ES_tradnl" sz="1000" dirty="0"/>
              <a:t> </a:t>
            </a:r>
            <a:r>
              <a:rPr lang="es-ES_tradnl" sz="1000" dirty="0" err="1"/>
              <a:t>the</a:t>
            </a:r>
            <a:r>
              <a:rPr lang="es-ES_tradnl" sz="1000" dirty="0"/>
              <a:t> </a:t>
            </a:r>
            <a:r>
              <a:rPr lang="es-ES_tradnl" sz="1000" dirty="0" err="1"/>
              <a:t>same</a:t>
            </a:r>
            <a:r>
              <a:rPr lang="es-ES_tradnl" sz="1000" dirty="0"/>
              <a:t> as </a:t>
            </a:r>
            <a:r>
              <a:rPr lang="es-ES_tradnl" sz="1000" dirty="0" err="1"/>
              <a:t>the</a:t>
            </a:r>
            <a:r>
              <a:rPr lang="es-ES_tradnl" sz="1000" dirty="0"/>
              <a:t> </a:t>
            </a:r>
            <a:r>
              <a:rPr lang="es-ES_tradnl" sz="1000" dirty="0" err="1"/>
              <a:t>other</a:t>
            </a:r>
            <a:r>
              <a:rPr lang="es-ES_tradnl" sz="1000" dirty="0"/>
              <a:t> 2 </a:t>
            </a:r>
            <a:r>
              <a:rPr lang="es-ES_tradnl" sz="1000" dirty="0" err="1"/>
              <a:t>exceptions</a:t>
            </a:r>
            <a:r>
              <a:rPr lang="es-ES_tradnl" sz="1000" dirty="0"/>
              <a:t> </a:t>
            </a:r>
            <a:r>
              <a:rPr lang="es-ES_tradnl" sz="1000" dirty="0" err="1"/>
              <a:t>of</a:t>
            </a:r>
            <a:r>
              <a:rPr lang="es-ES_tradnl" sz="1000" dirty="0"/>
              <a:t> eSponsor </a:t>
            </a:r>
            <a:r>
              <a:rPr lang="es-ES_tradnl" sz="1000" dirty="0">
                <a:sym typeface="Wingdings" panose="05000000000000000000" pitchFamily="2" charset="2"/>
              </a:rPr>
              <a:t>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16263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272F7AE4-4FFE-4DB5-901D-BD5845242B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705686"/>
              </p:ext>
            </p:extLst>
          </p:nvPr>
        </p:nvGraphicFramePr>
        <p:xfrm>
          <a:off x="974987" y="1894125"/>
          <a:ext cx="9267970" cy="350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1190">
                  <a:extLst>
                    <a:ext uri="{9D8B030D-6E8A-4147-A177-3AD203B41FA5}">
                      <a16:colId xmlns:a16="http://schemas.microsoft.com/office/drawing/2014/main" val="4285681156"/>
                    </a:ext>
                  </a:extLst>
                </a:gridCol>
                <a:gridCol w="2188390">
                  <a:extLst>
                    <a:ext uri="{9D8B030D-6E8A-4147-A177-3AD203B41FA5}">
                      <a16:colId xmlns:a16="http://schemas.microsoft.com/office/drawing/2014/main" val="1929608410"/>
                    </a:ext>
                  </a:extLst>
                </a:gridCol>
                <a:gridCol w="2188390">
                  <a:extLst>
                    <a:ext uri="{9D8B030D-6E8A-4147-A177-3AD203B41FA5}">
                      <a16:colId xmlns:a16="http://schemas.microsoft.com/office/drawing/2014/main" val="16293052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dirty="0" err="1"/>
                        <a:t>Tasks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/>
                        <a:t>Dates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/>
                        <a:t>Immediate</a:t>
                      </a:r>
                      <a:r>
                        <a:rPr lang="es-ES_tradnl" dirty="0"/>
                        <a:t> / </a:t>
                      </a:r>
                      <a:r>
                        <a:rPr lang="es-ES_tradnl" dirty="0" err="1"/>
                        <a:t>Dependent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1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err="1"/>
                        <a:t>Create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the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exception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/>
                        <a:t>22NOV21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/>
                        <a:t>Immediate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354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err="1"/>
                        <a:t>Create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the</a:t>
                      </a:r>
                      <a:r>
                        <a:rPr lang="es-ES_tradnl" dirty="0"/>
                        <a:t> 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22NOV21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Immediate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574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Create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placeholder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for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action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buttons</a:t>
                      </a:r>
                      <a:r>
                        <a:rPr lang="es-ES_tradnl" dirty="0"/>
                        <a:t> (</a:t>
                      </a:r>
                      <a:r>
                        <a:rPr lang="es-ES_tradnl" dirty="0" err="1"/>
                        <a:t>activate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later</a:t>
                      </a:r>
                      <a:r>
                        <a:rPr lang="es-ES_tradnl" dirty="0"/>
                        <a:t> once data </a:t>
                      </a:r>
                      <a:r>
                        <a:rPr lang="es-ES_tradnl" dirty="0" err="1"/>
                        <a:t>holds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sku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denominator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details</a:t>
                      </a:r>
                      <a:r>
                        <a:rPr lang="es-ES_tradnl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22NOV21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Immediate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404121"/>
                  </a:ext>
                </a:extLst>
              </a:tr>
              <a:tr h="261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User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deployment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December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25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Review </a:t>
                      </a:r>
                      <a:r>
                        <a:rPr lang="es-ES_tradnl" dirty="0" err="1"/>
                        <a:t>of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existing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Grids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December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471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Ingestion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of</a:t>
                      </a:r>
                      <a:r>
                        <a:rPr lang="es-ES_tradnl" dirty="0"/>
                        <a:t> new </a:t>
                      </a:r>
                      <a:r>
                        <a:rPr lang="es-ES_tradnl" dirty="0" err="1"/>
                        <a:t>modified</a:t>
                      </a:r>
                      <a:r>
                        <a:rPr lang="es-ES_tradnl" dirty="0"/>
                        <a:t> data </a:t>
                      </a:r>
                      <a:r>
                        <a:rPr lang="es-ES_tradnl" dirty="0" err="1"/>
                        <a:t>from</a:t>
                      </a:r>
                      <a:r>
                        <a:rPr lang="es-ES_tradnl" dirty="0"/>
                        <a:t> eSponsor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3 </a:t>
                      </a:r>
                      <a:r>
                        <a:rPr lang="es-ES_tradnl" dirty="0" err="1"/>
                        <a:t>weeks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Dependent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795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Activation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of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the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user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3 </a:t>
                      </a:r>
                      <a:r>
                        <a:rPr lang="es-ES_tradnl" dirty="0" err="1"/>
                        <a:t>weeks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Dependent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03991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79A33E3-73BD-43F7-9BF4-FA94C3AD89D8}"/>
              </a:ext>
            </a:extLst>
          </p:cNvPr>
          <p:cNvSpPr txBox="1"/>
          <p:nvPr/>
        </p:nvSpPr>
        <p:spPr>
          <a:xfrm>
            <a:off x="227520" y="152386"/>
            <a:ext cx="7707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  <a:p>
            <a:r>
              <a:rPr lang="es-ES_tradnl" b="1" i="1" dirty="0" err="1">
                <a:solidFill>
                  <a:srgbClr val="00B0F0"/>
                </a:solidFill>
              </a:rPr>
              <a:t>Pontential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Phasing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of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Activities</a:t>
            </a:r>
            <a:endParaRPr lang="en-US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400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1EA5072-E2E3-4E4D-85CA-7C204B053853}"/>
              </a:ext>
            </a:extLst>
          </p:cNvPr>
          <p:cNvSpPr txBox="1"/>
          <p:nvPr/>
        </p:nvSpPr>
        <p:spPr>
          <a:xfrm>
            <a:off x="227520" y="1045358"/>
            <a:ext cx="8739232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will there be any indication of the dosage and pack size to allow us to derive the sku's </a:t>
            </a:r>
            <a:r>
              <a:rPr lang="en-US" sz="1050" dirty="0" err="1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taht</a:t>
            </a: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are going to launch?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Drop down values coming from brand maintained in EAH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Also allowing for manual entry if brand is not there yet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15-16 open sourcing grids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is the brand going to be standardized based on master data coming from SAP or SCD 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Field used in EAH is the API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Next release for end of the year, will be including the Global Reporting Product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Could be amended on open sourcing grids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is the "all market" selection meant to stick around? If so, does that we should create new launches for 100+ markets at one time 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Release 4 will integrated the SCD regional hierarchy </a:t>
            </a:r>
            <a:r>
              <a:rPr lang="en-US" sz="1050" dirty="0">
                <a:effectLst/>
                <a:latin typeface="Segoe UI Emoji" panose="020B0502040204020203" pitchFamily="34" charset="0"/>
                <a:ea typeface="Times New Roman" panose="02020603050405020304" pitchFamily="18" charset="0"/>
                <a:cs typeface="Segoe UI Emoji" panose="020B0502040204020203" pitchFamily="34" charset="0"/>
              </a:rPr>
              <a:t>😊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The “All market” row can be ignored, as all lines would be created for the “all markets” within a region….line duplication is taken care of in eSponsor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I guess for the SG we do not seem to have a status, do we assume it's all valid for users consume the moment it's made available in </a:t>
            </a:r>
            <a:r>
              <a:rPr lang="en-US" sz="1050" dirty="0" err="1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Esponsor</a:t>
            </a: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No status, just open or closed….considered open until expiry date is not reached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Expiry date is the limit for market to raise their interest to be included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Owner has an option to extend the expiration date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After that market keen to launch will have to raise an SR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Sourcing Grids is fed by the NPSR…markets listed in the NPSR can be added automatically when creating the grid.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What does the expiry date corresponds to? Is this the drop dead date by when users can no longer create </a:t>
            </a:r>
            <a:r>
              <a:rPr lang="en-US" sz="1050" dirty="0" err="1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laucnhes</a:t>
            </a: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Talk to Leticia and Eduardo about the practice of raising SR to get materials created…even outside the regular NPL process ???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Reach out to Denis to discuss the </a:t>
            </a:r>
            <a:r>
              <a:rPr lang="en-US" sz="1050" dirty="0" err="1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sku</a:t>
            </a:r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 level details…or at least something that helps figure out how many </a:t>
            </a:r>
            <a:r>
              <a:rPr lang="en-US" sz="1050" dirty="0" err="1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skus</a:t>
            </a:r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 and roughly what they are…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0493A6-010E-4A51-936F-BED2AC937B47}"/>
              </a:ext>
            </a:extLst>
          </p:cNvPr>
          <p:cNvSpPr txBox="1"/>
          <p:nvPr/>
        </p:nvSpPr>
        <p:spPr>
          <a:xfrm>
            <a:off x="227520" y="152386"/>
            <a:ext cx="7707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  <a:p>
            <a:r>
              <a:rPr lang="es-ES_tradnl" b="1" i="1" dirty="0" err="1">
                <a:solidFill>
                  <a:srgbClr val="00B0F0"/>
                </a:solidFill>
              </a:rPr>
              <a:t>Conversation</a:t>
            </a:r>
            <a:r>
              <a:rPr lang="es-ES_tradnl" b="1" i="1" dirty="0">
                <a:solidFill>
                  <a:srgbClr val="00B0F0"/>
                </a:solidFill>
              </a:rPr>
              <a:t> with Patrick &amp; Notes</a:t>
            </a:r>
            <a:endParaRPr lang="en-US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638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1834</TotalTime>
  <Words>934</Words>
  <Application>Microsoft Office PowerPoint</Application>
  <PresentationFormat>Widescreen</PresentationFormat>
  <Paragraphs>182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Segoe UI</vt:lpstr>
      <vt:lpstr>Segoe UI Emoji</vt:lpstr>
      <vt:lpstr>Symbol</vt:lpstr>
      <vt:lpstr>Wingdings</vt:lpstr>
      <vt:lpstr>Office Theme</vt:lpstr>
      <vt:lpstr>PCM INBOX Integration of eSponsor Sourcing Grid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PCM INBOX Integration of Advice Connector</dc:title>
  <dc:creator>Espagnet, Julien</dc:creator>
  <cp:lastModifiedBy>Espagnet, Julien</cp:lastModifiedBy>
  <cp:revision>3</cp:revision>
  <dcterms:created xsi:type="dcterms:W3CDTF">2021-07-29T13:57:01Z</dcterms:created>
  <dcterms:modified xsi:type="dcterms:W3CDTF">2021-12-15T20:50:18Z</dcterms:modified>
</cp:coreProperties>
</file>