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2" r:id="rId6"/>
    <p:sldId id="257"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8C49B-F4DE-3F78-273A-98268ADA38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D07E75-420B-5275-986B-04A62119A7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29F7573-6C6B-B9E0-CF5F-049DABB947BD}"/>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5" name="Footer Placeholder 4">
            <a:extLst>
              <a:ext uri="{FF2B5EF4-FFF2-40B4-BE49-F238E27FC236}">
                <a16:creationId xmlns:a16="http://schemas.microsoft.com/office/drawing/2014/main" id="{3ACBA987-E690-C415-FEF7-C8D69ADC99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F64874-509D-0BF7-0249-EE6F055D5625}"/>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2751651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DA05F-1D78-4FC2-F8C5-7B7A63275E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00B49C-9224-5C34-517B-0BFD436014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B28F12-CCCF-86DC-9CA2-2CFC67F43F38}"/>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5" name="Footer Placeholder 4">
            <a:extLst>
              <a:ext uri="{FF2B5EF4-FFF2-40B4-BE49-F238E27FC236}">
                <a16:creationId xmlns:a16="http://schemas.microsoft.com/office/drawing/2014/main" id="{8280D484-9DA8-0A40-37CE-E4E7994333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AD0F58-1879-0234-ECA0-006CA1627DFC}"/>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2262833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7CB576-3476-43FE-7E91-42641F9D685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48E7728-6257-6F13-ED1C-C6A0B186B3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A7B2FB-88DF-83B4-F623-0DF07FCDEC33}"/>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5" name="Footer Placeholder 4">
            <a:extLst>
              <a:ext uri="{FF2B5EF4-FFF2-40B4-BE49-F238E27FC236}">
                <a16:creationId xmlns:a16="http://schemas.microsoft.com/office/drawing/2014/main" id="{B0EBFF76-D244-1CCB-1698-0903BE43DE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512A5F-6DAE-C14A-8B71-61F52A9AE258}"/>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4254088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2893-2050-6BB9-7750-5F3F64FCD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C6A961-0315-3135-53E8-1115A5D06A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69D2C-DCD8-94D0-E47C-A8A5C814AA6F}"/>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5" name="Footer Placeholder 4">
            <a:extLst>
              <a:ext uri="{FF2B5EF4-FFF2-40B4-BE49-F238E27FC236}">
                <a16:creationId xmlns:a16="http://schemas.microsoft.com/office/drawing/2014/main" id="{85F4EA9D-04F9-7AD1-AAA8-3347AC1EAF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56074-7C48-73FC-E7C4-BF35CED679F5}"/>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1607762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ECD66-D97F-571A-CEC8-409EB6E43B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D10D0F-9F73-155C-C5BD-ABBA9686F5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BED39F-F75D-B425-0E4A-0E63366174D9}"/>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5" name="Footer Placeholder 4">
            <a:extLst>
              <a:ext uri="{FF2B5EF4-FFF2-40B4-BE49-F238E27FC236}">
                <a16:creationId xmlns:a16="http://schemas.microsoft.com/office/drawing/2014/main" id="{3C148C7B-F2E9-B363-BDB8-8CFB4B210D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9D21B6-3617-FEC3-E6D9-B8A6006635D2}"/>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349898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D7D8B-8A04-CA3F-7C41-ACFB365A17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E58C88-1BA4-6A27-D6B7-2A53DDBCE0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2CF045-A341-5690-B246-1EDB5168B88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B2ABE6D-6CD0-D182-4F8A-BBC5D5BD3E4D}"/>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6" name="Footer Placeholder 5">
            <a:extLst>
              <a:ext uri="{FF2B5EF4-FFF2-40B4-BE49-F238E27FC236}">
                <a16:creationId xmlns:a16="http://schemas.microsoft.com/office/drawing/2014/main" id="{A26B2C5B-E97D-9DAB-06B5-7DAA237BD9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14CF95-BD9D-214B-68ED-A4CAC56F613D}"/>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4153005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43BAC-2734-EA1A-D1C1-DFF5E8974B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A955AA-772A-DBFE-2D88-021874BB4C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E76272-CF9D-2789-AA07-46CA3F8024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879D34-5B0A-1E59-C84E-787619D5BF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84F908-FB3C-9C48-068A-91C3C2FD93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51914D-2DD5-3AA6-DD68-91CCA7C7EF7D}"/>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8" name="Footer Placeholder 7">
            <a:extLst>
              <a:ext uri="{FF2B5EF4-FFF2-40B4-BE49-F238E27FC236}">
                <a16:creationId xmlns:a16="http://schemas.microsoft.com/office/drawing/2014/main" id="{99F9B005-F300-4E44-ABC9-117E22585B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8EF3A8-FCB8-A57C-B12C-C2F184A617D6}"/>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1875894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23BD5-A126-9E33-05F6-DD5C130C1C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B3B48A-3D3D-36E8-D590-FD155CBA939D}"/>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4" name="Footer Placeholder 3">
            <a:extLst>
              <a:ext uri="{FF2B5EF4-FFF2-40B4-BE49-F238E27FC236}">
                <a16:creationId xmlns:a16="http://schemas.microsoft.com/office/drawing/2014/main" id="{A85A53D3-0544-133D-00F8-458D6D7B5E2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48BA09A-C5FD-6329-A680-CD0B9D7140D0}"/>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606681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89485-840E-B881-3DEE-C4813FFCDF6A}"/>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3" name="Footer Placeholder 2">
            <a:extLst>
              <a:ext uri="{FF2B5EF4-FFF2-40B4-BE49-F238E27FC236}">
                <a16:creationId xmlns:a16="http://schemas.microsoft.com/office/drawing/2014/main" id="{C3B404D4-8D9A-824B-1C65-E2EE9F1833D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0B0F141-D1A8-A148-30C0-EB889AF8BC05}"/>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429646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2C55A-A611-4E4F-723A-BCC8A8B583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7D1257-04B9-6B94-4AB9-9F628A4BD5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EF0336-5546-9E6D-5481-C90F5F7DCC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F1CB2E-F650-608D-C192-BA97012AEAAC}"/>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6" name="Footer Placeholder 5">
            <a:extLst>
              <a:ext uri="{FF2B5EF4-FFF2-40B4-BE49-F238E27FC236}">
                <a16:creationId xmlns:a16="http://schemas.microsoft.com/office/drawing/2014/main" id="{CE53B1AA-3FE9-AF22-7D55-E0B13032D5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D7EB94-A168-5AD3-263D-68FD369BCE8F}"/>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4239962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ACD3A-6F9F-23BA-5DAE-5140F225BE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AB724A-70A3-9236-8394-153FE3F9A3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A229796-591A-9238-6134-F9CC661B84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AC128B-0155-2146-280F-C18248D010C6}"/>
              </a:ext>
            </a:extLst>
          </p:cNvPr>
          <p:cNvSpPr>
            <a:spLocks noGrp="1"/>
          </p:cNvSpPr>
          <p:nvPr>
            <p:ph type="dt" sz="half" idx="10"/>
          </p:nvPr>
        </p:nvSpPr>
        <p:spPr/>
        <p:txBody>
          <a:bodyPr/>
          <a:lstStyle/>
          <a:p>
            <a:fld id="{0791CB9F-5E7F-402B-8C99-0646B0494DB8}" type="datetimeFigureOut">
              <a:rPr lang="en-US" smtClean="0"/>
              <a:t>5/24/2024</a:t>
            </a:fld>
            <a:endParaRPr lang="en-US"/>
          </a:p>
        </p:txBody>
      </p:sp>
      <p:sp>
        <p:nvSpPr>
          <p:cNvPr id="6" name="Footer Placeholder 5">
            <a:extLst>
              <a:ext uri="{FF2B5EF4-FFF2-40B4-BE49-F238E27FC236}">
                <a16:creationId xmlns:a16="http://schemas.microsoft.com/office/drawing/2014/main" id="{70CE8710-17AE-61E2-1201-2A6EF047A4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A9CFFF-CBDD-6128-80F3-1C945A62972D}"/>
              </a:ext>
            </a:extLst>
          </p:cNvPr>
          <p:cNvSpPr>
            <a:spLocks noGrp="1"/>
          </p:cNvSpPr>
          <p:nvPr>
            <p:ph type="sldNum" sz="quarter" idx="12"/>
          </p:nvPr>
        </p:nvSpPr>
        <p:spPr/>
        <p:txBody>
          <a:bodyPr/>
          <a:lstStyle/>
          <a:p>
            <a:fld id="{BA653C67-77EF-4907-B47E-C84F1D25213A}" type="slidenum">
              <a:rPr lang="en-US" smtClean="0"/>
              <a:t>‹#›</a:t>
            </a:fld>
            <a:endParaRPr lang="en-US"/>
          </a:p>
        </p:txBody>
      </p:sp>
    </p:spTree>
    <p:extLst>
      <p:ext uri="{BB962C8B-B14F-4D97-AF65-F5344CB8AC3E}">
        <p14:creationId xmlns:p14="http://schemas.microsoft.com/office/powerpoint/2010/main" val="1987672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56E05A-956F-7AC8-4C67-19AFEC1385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7F3B5F-6AE4-C509-509E-035DDB5A9A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94E247-F164-AB10-69CB-7AFC67C559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91CB9F-5E7F-402B-8C99-0646B0494DB8}" type="datetimeFigureOut">
              <a:rPr lang="en-US" smtClean="0"/>
              <a:t>5/24/2024</a:t>
            </a:fld>
            <a:endParaRPr lang="en-US"/>
          </a:p>
        </p:txBody>
      </p:sp>
      <p:sp>
        <p:nvSpPr>
          <p:cNvPr id="5" name="Footer Placeholder 4">
            <a:extLst>
              <a:ext uri="{FF2B5EF4-FFF2-40B4-BE49-F238E27FC236}">
                <a16:creationId xmlns:a16="http://schemas.microsoft.com/office/drawing/2014/main" id="{AC2BDCAA-D13C-E4AB-39F0-B7B92D6106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6977B1-2855-60C5-3D58-64C727FE20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53C67-77EF-4907-B47E-C84F1D25213A}" type="slidenum">
              <a:rPr lang="en-US" smtClean="0"/>
              <a:t>‹#›</a:t>
            </a:fld>
            <a:endParaRPr lang="en-US"/>
          </a:p>
        </p:txBody>
      </p:sp>
    </p:spTree>
    <p:extLst>
      <p:ext uri="{BB962C8B-B14F-4D97-AF65-F5344CB8AC3E}">
        <p14:creationId xmlns:p14="http://schemas.microsoft.com/office/powerpoint/2010/main" val="3436348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supplyiq.pfizer.com/sa/details?alertId=339" TargetMode="Externa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4D8CC74-EF14-171F-10CD-E49ADBF12764}"/>
              </a:ext>
            </a:extLst>
          </p:cNvPr>
          <p:cNvSpPr txBox="1">
            <a:spLocks/>
          </p:cNvSpPr>
          <p:nvPr/>
        </p:nvSpPr>
        <p:spPr>
          <a:xfrm>
            <a:off x="626706" y="115010"/>
            <a:ext cx="10515600" cy="64096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200" b="1" dirty="0">
                <a:highlight>
                  <a:srgbClr val="00FFFF"/>
                </a:highlight>
              </a:rPr>
              <a:t>Open Alerts Count</a:t>
            </a:r>
          </a:p>
          <a:p>
            <a:pPr algn="l"/>
            <a:r>
              <a:rPr lang="en-US" sz="1050" dirty="0"/>
              <a:t>DAILY REFRESH</a:t>
            </a:r>
          </a:p>
          <a:p>
            <a:pPr algn="l"/>
            <a:r>
              <a:rPr lang="en-US" sz="1050" dirty="0"/>
              <a:t>For the Summary KPI card: number of Open Alerts, based on:</a:t>
            </a:r>
          </a:p>
          <a:p>
            <a:pPr algn="l"/>
            <a:r>
              <a:rPr lang="en-US" sz="1050" dirty="0"/>
              <a:t>- Status = "Open"</a:t>
            </a:r>
          </a:p>
          <a:p>
            <a:pPr algn="l"/>
            <a:r>
              <a:rPr lang="en-US" sz="1050" dirty="0"/>
              <a:t>- User profile (For a generic user without product/site responsibility assigned in the system, show all open alerts. For a user with product/ site / BU responsibility, only show the relevant subset of open alerts)</a:t>
            </a:r>
          </a:p>
          <a:p>
            <a:pPr algn="l"/>
            <a:r>
              <a:rPr lang="en-US" sz="1050" b="1" dirty="0"/>
              <a:t>For Quick View Table:  high level table with key fields: </a:t>
            </a:r>
          </a:p>
          <a:p>
            <a:pPr algn="l"/>
            <a:r>
              <a:rPr lang="en-US" sz="1050" dirty="0"/>
              <a:t>- Alert ID (hyperlinked)</a:t>
            </a:r>
          </a:p>
          <a:p>
            <a:pPr algn="l"/>
            <a:r>
              <a:rPr lang="en-US" sz="1050" dirty="0"/>
              <a:t>- Supply Alert Level</a:t>
            </a:r>
          </a:p>
          <a:p>
            <a:pPr algn="l"/>
            <a:r>
              <a:rPr lang="en-US" sz="1050" dirty="0"/>
              <a:t>- Status</a:t>
            </a:r>
          </a:p>
          <a:p>
            <a:pPr algn="l"/>
            <a:r>
              <a:rPr lang="en-US" sz="1050" dirty="0"/>
              <a:t>- Title</a:t>
            </a:r>
          </a:p>
          <a:p>
            <a:pPr algn="l"/>
            <a:r>
              <a:rPr lang="en-US" sz="1050" dirty="0"/>
              <a:t>- Product</a:t>
            </a:r>
          </a:p>
          <a:p>
            <a:pPr algn="l"/>
            <a:r>
              <a:rPr lang="en-US" sz="1050" dirty="0"/>
              <a:t>- Regions</a:t>
            </a:r>
          </a:p>
          <a:p>
            <a:pPr algn="l"/>
            <a:r>
              <a:rPr lang="en-US" sz="1050" dirty="0"/>
              <a:t>- Market</a:t>
            </a:r>
          </a:p>
          <a:p>
            <a:pPr algn="l"/>
            <a:r>
              <a:rPr lang="en-US" sz="1050" dirty="0"/>
              <a:t>- Primary Root Cause</a:t>
            </a:r>
          </a:p>
          <a:p>
            <a:pPr algn="l"/>
            <a:r>
              <a:rPr lang="en-US" sz="1050" dirty="0"/>
              <a:t>- FG site</a:t>
            </a:r>
          </a:p>
          <a:p>
            <a:pPr algn="l"/>
            <a:r>
              <a:rPr lang="en-US" sz="1050" dirty="0"/>
              <a:t>- Alert Creation Date</a:t>
            </a:r>
          </a:p>
          <a:p>
            <a:pPr algn="l"/>
            <a:r>
              <a:rPr lang="en-US" sz="1050" dirty="0"/>
              <a:t>- Alert Version Number</a:t>
            </a:r>
          </a:p>
          <a:p>
            <a:pPr algn="l"/>
            <a:r>
              <a:rPr lang="en-US" sz="1050" dirty="0"/>
              <a:t>- Alert Last Review Date</a:t>
            </a:r>
          </a:p>
          <a:p>
            <a:pPr algn="l"/>
            <a:r>
              <a:rPr lang="en-US" sz="1050" b="1" dirty="0"/>
              <a:t>Quick Actions: </a:t>
            </a:r>
          </a:p>
          <a:p>
            <a:pPr algn="l"/>
            <a:r>
              <a:rPr lang="en-US" sz="1050" dirty="0"/>
              <a:t>- for profiles with Alert read only credentials (no quick action, only hyperlink to consult the full alert in module)</a:t>
            </a:r>
          </a:p>
          <a:p>
            <a:pPr algn="l"/>
            <a:r>
              <a:rPr lang="en-US" sz="1050" dirty="0"/>
              <a:t>- for profiles with Alert creation credentials (BSL, PPL, AMP Team Lead, AMP Senior Planner)...would suggest same as previous (take them to the full blown SA page if they have to do modification and publish a revision)</a:t>
            </a:r>
            <a:endParaRPr lang="en-SG" sz="1050" dirty="0"/>
          </a:p>
        </p:txBody>
      </p:sp>
    </p:spTree>
    <p:extLst>
      <p:ext uri="{BB962C8B-B14F-4D97-AF65-F5344CB8AC3E}">
        <p14:creationId xmlns:p14="http://schemas.microsoft.com/office/powerpoint/2010/main" val="4119584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A04EAB-F77E-F6EA-03CE-4278AD4B0174}"/>
              </a:ext>
            </a:extLst>
          </p:cNvPr>
          <p:cNvPicPr>
            <a:picLocks noChangeAspect="1"/>
          </p:cNvPicPr>
          <p:nvPr/>
        </p:nvPicPr>
        <p:blipFill>
          <a:blip r:embed="rId2"/>
          <a:stretch>
            <a:fillRect/>
          </a:stretch>
        </p:blipFill>
        <p:spPr>
          <a:xfrm>
            <a:off x="748527" y="2063407"/>
            <a:ext cx="2230676" cy="3726193"/>
          </a:xfrm>
          <a:prstGeom prst="rect">
            <a:avLst/>
          </a:prstGeom>
        </p:spPr>
      </p:pic>
      <p:sp>
        <p:nvSpPr>
          <p:cNvPr id="6" name="Callout: Line with Accent Bar 5">
            <a:extLst>
              <a:ext uri="{FF2B5EF4-FFF2-40B4-BE49-F238E27FC236}">
                <a16:creationId xmlns:a16="http://schemas.microsoft.com/office/drawing/2014/main" id="{D33EE172-DF1F-0F33-05C5-C0AAAB97E607}"/>
              </a:ext>
            </a:extLst>
          </p:cNvPr>
          <p:cNvSpPr/>
          <p:nvPr/>
        </p:nvSpPr>
        <p:spPr>
          <a:xfrm>
            <a:off x="3249459" y="2604582"/>
            <a:ext cx="2110933" cy="367004"/>
          </a:xfrm>
          <a:prstGeom prst="accentCallout1">
            <a:avLst>
              <a:gd name="adj1" fmla="val 45868"/>
              <a:gd name="adj2" fmla="val -8038"/>
              <a:gd name="adj3" fmla="val 51192"/>
              <a:gd name="adj4" fmla="val -31591"/>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000" b="1" dirty="0"/>
              <a:t>Open Supply Alerts Count</a:t>
            </a:r>
            <a:endParaRPr lang="en-SG" sz="1000" strike="sngStrike" dirty="0">
              <a:solidFill>
                <a:schemeClr val="bg2">
                  <a:lumMod val="90000"/>
                </a:schemeClr>
              </a:solidFill>
            </a:endParaRPr>
          </a:p>
        </p:txBody>
      </p:sp>
      <p:sp>
        <p:nvSpPr>
          <p:cNvPr id="7" name="Callout: Line with Accent Bar 6">
            <a:extLst>
              <a:ext uri="{FF2B5EF4-FFF2-40B4-BE49-F238E27FC236}">
                <a16:creationId xmlns:a16="http://schemas.microsoft.com/office/drawing/2014/main" id="{530520EA-756D-06C5-F17D-26090B34C5E8}"/>
              </a:ext>
            </a:extLst>
          </p:cNvPr>
          <p:cNvSpPr/>
          <p:nvPr/>
        </p:nvSpPr>
        <p:spPr>
          <a:xfrm>
            <a:off x="3249459" y="3086663"/>
            <a:ext cx="2110933" cy="600269"/>
          </a:xfrm>
          <a:prstGeom prst="accentCallout1">
            <a:avLst>
              <a:gd name="adj1" fmla="val 45868"/>
              <a:gd name="adj2" fmla="val -8038"/>
              <a:gd name="adj3" fmla="val 51192"/>
              <a:gd name="adj4" fmla="val -31591"/>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000" dirty="0"/>
              <a:t>Disabled if this category is chosen</a:t>
            </a:r>
          </a:p>
          <a:p>
            <a:r>
              <a:rPr lang="en-US" sz="1000" dirty="0"/>
              <a:t>(Type/Subtype values &amp; disabled should be configured from backend table</a:t>
            </a:r>
            <a:endParaRPr lang="en-SG" sz="1000" dirty="0"/>
          </a:p>
        </p:txBody>
      </p:sp>
      <p:sp>
        <p:nvSpPr>
          <p:cNvPr id="8" name="Callout: Line with Accent Bar 7">
            <a:extLst>
              <a:ext uri="{FF2B5EF4-FFF2-40B4-BE49-F238E27FC236}">
                <a16:creationId xmlns:a16="http://schemas.microsoft.com/office/drawing/2014/main" id="{1F4BE84D-2597-4696-63BA-1FC830E25F4A}"/>
              </a:ext>
            </a:extLst>
          </p:cNvPr>
          <p:cNvSpPr/>
          <p:nvPr/>
        </p:nvSpPr>
        <p:spPr>
          <a:xfrm>
            <a:off x="3249459" y="3979293"/>
            <a:ext cx="3296121" cy="367004"/>
          </a:xfrm>
          <a:prstGeom prst="accentCallout1">
            <a:avLst>
              <a:gd name="adj1" fmla="val 45868"/>
              <a:gd name="adj2" fmla="val -8038"/>
              <a:gd name="adj3" fmla="val 51192"/>
              <a:gd name="adj4" fmla="val -31591"/>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000" dirty="0"/>
              <a:t>User View drop down -&gt; Replace with NTID info / subscriptions customized by User </a:t>
            </a:r>
            <a:endParaRPr lang="en-SG" sz="1000" dirty="0"/>
          </a:p>
        </p:txBody>
      </p:sp>
      <p:sp>
        <p:nvSpPr>
          <p:cNvPr id="9" name="Callout: Line with Accent Bar 8">
            <a:extLst>
              <a:ext uri="{FF2B5EF4-FFF2-40B4-BE49-F238E27FC236}">
                <a16:creationId xmlns:a16="http://schemas.microsoft.com/office/drawing/2014/main" id="{C1DA9080-1F9B-6ED9-9FE9-AE4A97C25809}"/>
              </a:ext>
            </a:extLst>
          </p:cNvPr>
          <p:cNvSpPr/>
          <p:nvPr/>
        </p:nvSpPr>
        <p:spPr>
          <a:xfrm>
            <a:off x="3249459" y="4461375"/>
            <a:ext cx="3517101" cy="367004"/>
          </a:xfrm>
          <a:prstGeom prst="accentCallout1">
            <a:avLst>
              <a:gd name="adj1" fmla="val 45868"/>
              <a:gd name="adj2" fmla="val -8038"/>
              <a:gd name="adj3" fmla="val 51192"/>
              <a:gd name="adj4" fmla="val -31591"/>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000" dirty="0"/>
              <a:t>Threshold drop down (not needed – to be disabled)</a:t>
            </a:r>
            <a:endParaRPr lang="en-SG" sz="1000" dirty="0"/>
          </a:p>
        </p:txBody>
      </p:sp>
      <p:sp>
        <p:nvSpPr>
          <p:cNvPr id="10" name="Callout: Line with Accent Bar 9">
            <a:extLst>
              <a:ext uri="{FF2B5EF4-FFF2-40B4-BE49-F238E27FC236}">
                <a16:creationId xmlns:a16="http://schemas.microsoft.com/office/drawing/2014/main" id="{197101E9-95BA-D56F-3EAE-25C0452FBC49}"/>
              </a:ext>
            </a:extLst>
          </p:cNvPr>
          <p:cNvSpPr/>
          <p:nvPr/>
        </p:nvSpPr>
        <p:spPr>
          <a:xfrm>
            <a:off x="3249459" y="4912356"/>
            <a:ext cx="2846541" cy="367004"/>
          </a:xfrm>
          <a:prstGeom prst="accentCallout1">
            <a:avLst>
              <a:gd name="adj1" fmla="val 45868"/>
              <a:gd name="adj2" fmla="val -8038"/>
              <a:gd name="adj3" fmla="val 51192"/>
              <a:gd name="adj4" fmla="val -31591"/>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000" dirty="0"/>
              <a:t>Free Text. E.g. “My APAC Open Supply Alerts”</a:t>
            </a:r>
            <a:endParaRPr lang="en-SG" sz="1000" dirty="0"/>
          </a:p>
        </p:txBody>
      </p:sp>
      <p:sp>
        <p:nvSpPr>
          <p:cNvPr id="11" name="TextBox 10">
            <a:extLst>
              <a:ext uri="{FF2B5EF4-FFF2-40B4-BE49-F238E27FC236}">
                <a16:creationId xmlns:a16="http://schemas.microsoft.com/office/drawing/2014/main" id="{8DEFA482-8735-D930-0A9E-3003F3A05246}"/>
              </a:ext>
            </a:extLst>
          </p:cNvPr>
          <p:cNvSpPr txBox="1"/>
          <p:nvPr/>
        </p:nvSpPr>
        <p:spPr>
          <a:xfrm>
            <a:off x="523001" y="215580"/>
            <a:ext cx="1921079" cy="369332"/>
          </a:xfrm>
          <a:prstGeom prst="rect">
            <a:avLst/>
          </a:prstGeom>
          <a:noFill/>
        </p:spPr>
        <p:txBody>
          <a:bodyPr wrap="square" rtlCol="0">
            <a:spAutoFit/>
          </a:bodyPr>
          <a:lstStyle/>
          <a:p>
            <a:r>
              <a:rPr lang="en-US" dirty="0"/>
              <a:t>1. Configuration</a:t>
            </a:r>
          </a:p>
        </p:txBody>
      </p:sp>
      <p:sp>
        <p:nvSpPr>
          <p:cNvPr id="2" name="TextBox 1">
            <a:extLst>
              <a:ext uri="{FF2B5EF4-FFF2-40B4-BE49-F238E27FC236}">
                <a16:creationId xmlns:a16="http://schemas.microsoft.com/office/drawing/2014/main" id="{7D178034-C5EB-8A0F-693D-DE833A56D917}"/>
              </a:ext>
            </a:extLst>
          </p:cNvPr>
          <p:cNvSpPr txBox="1"/>
          <p:nvPr/>
        </p:nvSpPr>
        <p:spPr>
          <a:xfrm>
            <a:off x="6831610" y="3429000"/>
            <a:ext cx="4358640" cy="646331"/>
          </a:xfrm>
          <a:prstGeom prst="rect">
            <a:avLst/>
          </a:prstGeom>
          <a:noFill/>
        </p:spPr>
        <p:txBody>
          <a:bodyPr wrap="square" rtlCol="0">
            <a:spAutoFit/>
          </a:bodyPr>
          <a:lstStyle/>
          <a:p>
            <a:r>
              <a:rPr lang="en-US" dirty="0"/>
              <a:t>Integrate table of user’s configured Alerts Subscriptions on ID level</a:t>
            </a:r>
          </a:p>
        </p:txBody>
      </p:sp>
      <p:cxnSp>
        <p:nvCxnSpPr>
          <p:cNvPr id="4" name="Straight Arrow Connector 3">
            <a:extLst>
              <a:ext uri="{FF2B5EF4-FFF2-40B4-BE49-F238E27FC236}">
                <a16:creationId xmlns:a16="http://schemas.microsoft.com/office/drawing/2014/main" id="{CA54154A-1AE8-E60D-4AF1-33FFF6F77D88}"/>
              </a:ext>
            </a:extLst>
          </p:cNvPr>
          <p:cNvCxnSpPr>
            <a:cxnSpLocks/>
          </p:cNvCxnSpPr>
          <p:nvPr/>
        </p:nvCxnSpPr>
        <p:spPr>
          <a:xfrm flipH="1">
            <a:off x="6096000" y="3926503"/>
            <a:ext cx="670560" cy="718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09ED661-B17B-078A-17E0-B88F9BA82035}"/>
              </a:ext>
            </a:extLst>
          </p:cNvPr>
          <p:cNvCxnSpPr>
            <a:cxnSpLocks/>
          </p:cNvCxnSpPr>
          <p:nvPr/>
        </p:nvCxnSpPr>
        <p:spPr>
          <a:xfrm flipH="1" flipV="1">
            <a:off x="5207110" y="3280095"/>
            <a:ext cx="1559450" cy="324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04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DEFA482-8735-D930-0A9E-3003F3A05246}"/>
              </a:ext>
            </a:extLst>
          </p:cNvPr>
          <p:cNvSpPr txBox="1"/>
          <p:nvPr/>
        </p:nvSpPr>
        <p:spPr>
          <a:xfrm>
            <a:off x="419449" y="285226"/>
            <a:ext cx="1921079" cy="369332"/>
          </a:xfrm>
          <a:prstGeom prst="rect">
            <a:avLst/>
          </a:prstGeom>
          <a:noFill/>
        </p:spPr>
        <p:txBody>
          <a:bodyPr wrap="square" rtlCol="0">
            <a:spAutoFit/>
          </a:bodyPr>
          <a:lstStyle/>
          <a:p>
            <a:r>
              <a:rPr lang="en-US" dirty="0"/>
              <a:t>1. Summary</a:t>
            </a:r>
          </a:p>
        </p:txBody>
      </p:sp>
      <p:sp>
        <p:nvSpPr>
          <p:cNvPr id="2" name="Rectangle: Rounded Corners 1">
            <a:extLst>
              <a:ext uri="{FF2B5EF4-FFF2-40B4-BE49-F238E27FC236}">
                <a16:creationId xmlns:a16="http://schemas.microsoft.com/office/drawing/2014/main" id="{16BD93F0-87B4-96A5-A9A0-4F07846A12DB}"/>
              </a:ext>
            </a:extLst>
          </p:cNvPr>
          <p:cNvSpPr/>
          <p:nvPr/>
        </p:nvSpPr>
        <p:spPr>
          <a:xfrm>
            <a:off x="618814" y="997240"/>
            <a:ext cx="2230676" cy="914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a:t>10</a:t>
            </a:r>
          </a:p>
          <a:p>
            <a:r>
              <a:rPr lang="en-US" sz="1000" b="1" dirty="0"/>
              <a:t>My APAC Open Alerts (APAC)</a:t>
            </a:r>
          </a:p>
          <a:p>
            <a:r>
              <a:rPr lang="en-SG" sz="1000" dirty="0"/>
              <a:t>Open Supply Alerts Count</a:t>
            </a:r>
          </a:p>
        </p:txBody>
      </p:sp>
      <p:cxnSp>
        <p:nvCxnSpPr>
          <p:cNvPr id="3" name="Straight Arrow Connector 2">
            <a:extLst>
              <a:ext uri="{FF2B5EF4-FFF2-40B4-BE49-F238E27FC236}">
                <a16:creationId xmlns:a16="http://schemas.microsoft.com/office/drawing/2014/main" id="{06C3C2D2-03A3-D86A-D97A-CD1574C0BDFE}"/>
              </a:ext>
            </a:extLst>
          </p:cNvPr>
          <p:cNvCxnSpPr>
            <a:cxnSpLocks/>
          </p:cNvCxnSpPr>
          <p:nvPr/>
        </p:nvCxnSpPr>
        <p:spPr>
          <a:xfrm flipH="1">
            <a:off x="987201" y="375789"/>
            <a:ext cx="2200470" cy="790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DEF6261-4C6E-A9D8-BF23-7C526B968880}"/>
              </a:ext>
            </a:extLst>
          </p:cNvPr>
          <p:cNvSpPr txBox="1"/>
          <p:nvPr/>
        </p:nvSpPr>
        <p:spPr>
          <a:xfrm>
            <a:off x="3187671" y="233753"/>
            <a:ext cx="3263319" cy="1107996"/>
          </a:xfrm>
          <a:prstGeom prst="rect">
            <a:avLst/>
          </a:prstGeom>
          <a:noFill/>
        </p:spPr>
        <p:txBody>
          <a:bodyPr wrap="square" rtlCol="0">
            <a:spAutoFit/>
          </a:bodyPr>
          <a:lstStyle/>
          <a:p>
            <a:r>
              <a:rPr lang="en-US" sz="1100" dirty="0"/>
              <a:t>Number of Alerts in Statuses:</a:t>
            </a:r>
          </a:p>
          <a:p>
            <a:pPr marL="228600" indent="-228600">
              <a:buAutoNum type="arabicParenR"/>
            </a:pPr>
            <a:r>
              <a:rPr lang="en-US" sz="1100" dirty="0"/>
              <a:t>Open</a:t>
            </a:r>
          </a:p>
          <a:p>
            <a:endParaRPr lang="en-US" sz="1100" dirty="0"/>
          </a:p>
          <a:p>
            <a:r>
              <a:rPr lang="en-US" sz="1100" dirty="0"/>
              <a:t>Valid criteria to identify portfolio (View): </a:t>
            </a:r>
          </a:p>
          <a:p>
            <a:pPr marL="171450" indent="-171450">
              <a:buFont typeface="Wingdings" panose="05000000000000000000" pitchFamily="2" charset="2"/>
              <a:buChar char="è"/>
            </a:pPr>
            <a:r>
              <a:rPr lang="en-US" sz="1100" dirty="0"/>
              <a:t>Based on Subscriptions on ID level</a:t>
            </a:r>
          </a:p>
          <a:p>
            <a:r>
              <a:rPr lang="en-US" sz="1100" dirty="0"/>
              <a:t>     (User Views not needed)</a:t>
            </a:r>
          </a:p>
        </p:txBody>
      </p:sp>
      <p:cxnSp>
        <p:nvCxnSpPr>
          <p:cNvPr id="25" name="Straight Arrow Connector 24">
            <a:extLst>
              <a:ext uri="{FF2B5EF4-FFF2-40B4-BE49-F238E27FC236}">
                <a16:creationId xmlns:a16="http://schemas.microsoft.com/office/drawing/2014/main" id="{B5C57ABB-0DA8-EDFB-F3E9-EE39BC59FD82}"/>
              </a:ext>
            </a:extLst>
          </p:cNvPr>
          <p:cNvCxnSpPr>
            <a:cxnSpLocks/>
          </p:cNvCxnSpPr>
          <p:nvPr/>
        </p:nvCxnSpPr>
        <p:spPr>
          <a:xfrm flipV="1">
            <a:off x="694984" y="1596529"/>
            <a:ext cx="0" cy="657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38CD62DA-0E3F-9036-2E45-F12041178163}"/>
              </a:ext>
            </a:extLst>
          </p:cNvPr>
          <p:cNvSpPr txBox="1"/>
          <p:nvPr/>
        </p:nvSpPr>
        <p:spPr>
          <a:xfrm>
            <a:off x="33892" y="2156855"/>
            <a:ext cx="1476461" cy="261610"/>
          </a:xfrm>
          <a:prstGeom prst="rect">
            <a:avLst/>
          </a:prstGeom>
          <a:noFill/>
        </p:spPr>
        <p:txBody>
          <a:bodyPr wrap="square" rtlCol="0">
            <a:spAutoFit/>
          </a:bodyPr>
          <a:lstStyle/>
          <a:p>
            <a:r>
              <a:rPr lang="en-US" sz="1100" dirty="0"/>
              <a:t>Name defined by User</a:t>
            </a:r>
          </a:p>
        </p:txBody>
      </p:sp>
      <p:cxnSp>
        <p:nvCxnSpPr>
          <p:cNvPr id="29" name="Straight Arrow Connector 28">
            <a:extLst>
              <a:ext uri="{FF2B5EF4-FFF2-40B4-BE49-F238E27FC236}">
                <a16:creationId xmlns:a16="http://schemas.microsoft.com/office/drawing/2014/main" id="{1114649B-B810-E243-46D2-65B5CC826BF9}"/>
              </a:ext>
            </a:extLst>
          </p:cNvPr>
          <p:cNvCxnSpPr>
            <a:cxnSpLocks/>
          </p:cNvCxnSpPr>
          <p:nvPr/>
        </p:nvCxnSpPr>
        <p:spPr>
          <a:xfrm flipV="1">
            <a:off x="1132610" y="1760672"/>
            <a:ext cx="0" cy="907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9C67D26-01E6-2851-FB32-1608165C8D14}"/>
              </a:ext>
            </a:extLst>
          </p:cNvPr>
          <p:cNvSpPr txBox="1"/>
          <p:nvPr/>
        </p:nvSpPr>
        <p:spPr>
          <a:xfrm>
            <a:off x="641757" y="2632711"/>
            <a:ext cx="1476461" cy="261610"/>
          </a:xfrm>
          <a:prstGeom prst="rect">
            <a:avLst/>
          </a:prstGeom>
          <a:noFill/>
        </p:spPr>
        <p:txBody>
          <a:bodyPr wrap="square" rtlCol="0">
            <a:spAutoFit/>
          </a:bodyPr>
          <a:lstStyle/>
          <a:p>
            <a:r>
              <a:rPr lang="en-US" sz="1100" dirty="0"/>
              <a:t>Category name</a:t>
            </a:r>
          </a:p>
        </p:txBody>
      </p:sp>
      <p:pic>
        <p:nvPicPr>
          <p:cNvPr id="33" name="Picture 32">
            <a:extLst>
              <a:ext uri="{FF2B5EF4-FFF2-40B4-BE49-F238E27FC236}">
                <a16:creationId xmlns:a16="http://schemas.microsoft.com/office/drawing/2014/main" id="{5FBDF4D7-A322-042F-BE79-B4E0F9A7A8B9}"/>
              </a:ext>
            </a:extLst>
          </p:cNvPr>
          <p:cNvPicPr>
            <a:picLocks noChangeAspect="1"/>
          </p:cNvPicPr>
          <p:nvPr/>
        </p:nvPicPr>
        <p:blipFill>
          <a:blip r:embed="rId2"/>
          <a:stretch>
            <a:fillRect/>
          </a:stretch>
        </p:blipFill>
        <p:spPr>
          <a:xfrm>
            <a:off x="1903479" y="2533091"/>
            <a:ext cx="10219434" cy="4190624"/>
          </a:xfrm>
          <a:prstGeom prst="rect">
            <a:avLst/>
          </a:prstGeom>
        </p:spPr>
      </p:pic>
      <p:cxnSp>
        <p:nvCxnSpPr>
          <p:cNvPr id="19" name="Straight Arrow Connector 18">
            <a:extLst>
              <a:ext uri="{FF2B5EF4-FFF2-40B4-BE49-F238E27FC236}">
                <a16:creationId xmlns:a16="http://schemas.microsoft.com/office/drawing/2014/main" id="{AE9BF941-E8F7-ACF7-BA04-DE89A0658040}"/>
              </a:ext>
            </a:extLst>
          </p:cNvPr>
          <p:cNvCxnSpPr>
            <a:cxnSpLocks/>
          </p:cNvCxnSpPr>
          <p:nvPr/>
        </p:nvCxnSpPr>
        <p:spPr>
          <a:xfrm>
            <a:off x="3662678" y="762000"/>
            <a:ext cx="285530" cy="28003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5515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DEFA482-8735-D930-0A9E-3003F3A05246}"/>
              </a:ext>
            </a:extLst>
          </p:cNvPr>
          <p:cNvSpPr txBox="1"/>
          <p:nvPr/>
        </p:nvSpPr>
        <p:spPr>
          <a:xfrm>
            <a:off x="302004" y="200164"/>
            <a:ext cx="1921079" cy="369332"/>
          </a:xfrm>
          <a:prstGeom prst="rect">
            <a:avLst/>
          </a:prstGeom>
          <a:noFill/>
        </p:spPr>
        <p:txBody>
          <a:bodyPr wrap="square" rtlCol="0">
            <a:spAutoFit/>
          </a:bodyPr>
          <a:lstStyle/>
          <a:p>
            <a:r>
              <a:rPr lang="en-US" dirty="0"/>
              <a:t>2. Detailed view</a:t>
            </a:r>
          </a:p>
        </p:txBody>
      </p:sp>
      <p:sp>
        <p:nvSpPr>
          <p:cNvPr id="28" name="TextBox 27">
            <a:extLst>
              <a:ext uri="{FF2B5EF4-FFF2-40B4-BE49-F238E27FC236}">
                <a16:creationId xmlns:a16="http://schemas.microsoft.com/office/drawing/2014/main" id="{38CD62DA-0E3F-9036-2E45-F12041178163}"/>
              </a:ext>
            </a:extLst>
          </p:cNvPr>
          <p:cNvSpPr txBox="1"/>
          <p:nvPr/>
        </p:nvSpPr>
        <p:spPr>
          <a:xfrm>
            <a:off x="3036175" y="179723"/>
            <a:ext cx="1476461" cy="261610"/>
          </a:xfrm>
          <a:prstGeom prst="rect">
            <a:avLst/>
          </a:prstGeom>
          <a:noFill/>
        </p:spPr>
        <p:txBody>
          <a:bodyPr wrap="square" rtlCol="0">
            <a:spAutoFit/>
          </a:bodyPr>
          <a:lstStyle/>
          <a:p>
            <a:r>
              <a:rPr lang="en-US" sz="1100" dirty="0"/>
              <a:t>Name defined by User</a:t>
            </a:r>
          </a:p>
        </p:txBody>
      </p:sp>
      <p:sp>
        <p:nvSpPr>
          <p:cNvPr id="31" name="TextBox 30">
            <a:extLst>
              <a:ext uri="{FF2B5EF4-FFF2-40B4-BE49-F238E27FC236}">
                <a16:creationId xmlns:a16="http://schemas.microsoft.com/office/drawing/2014/main" id="{89C67D26-01E6-2851-FB32-1608165C8D14}"/>
              </a:ext>
            </a:extLst>
          </p:cNvPr>
          <p:cNvSpPr txBox="1"/>
          <p:nvPr/>
        </p:nvSpPr>
        <p:spPr>
          <a:xfrm>
            <a:off x="3230694" y="453168"/>
            <a:ext cx="2466427" cy="261610"/>
          </a:xfrm>
          <a:prstGeom prst="rect">
            <a:avLst/>
          </a:prstGeom>
          <a:noFill/>
        </p:spPr>
        <p:txBody>
          <a:bodyPr wrap="square" rtlCol="0">
            <a:spAutoFit/>
          </a:bodyPr>
          <a:lstStyle/>
          <a:p>
            <a:r>
              <a:rPr lang="en-US" sz="1100" dirty="0"/>
              <a:t>Category name (Open Alerts Count)</a:t>
            </a:r>
          </a:p>
        </p:txBody>
      </p:sp>
      <p:sp>
        <p:nvSpPr>
          <p:cNvPr id="4" name="Rectangle: Rounded Corners 3">
            <a:extLst>
              <a:ext uri="{FF2B5EF4-FFF2-40B4-BE49-F238E27FC236}">
                <a16:creationId xmlns:a16="http://schemas.microsoft.com/office/drawing/2014/main" id="{9939A934-CFD6-45FC-7754-005579C3D582}"/>
              </a:ext>
            </a:extLst>
          </p:cNvPr>
          <p:cNvSpPr/>
          <p:nvPr/>
        </p:nvSpPr>
        <p:spPr>
          <a:xfrm>
            <a:off x="506250" y="881124"/>
            <a:ext cx="3433665" cy="4368977"/>
          </a:xfrm>
          <a:prstGeom prst="roundRect">
            <a:avLst>
              <a:gd name="adj" fmla="val 6126"/>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SG"/>
          </a:p>
        </p:txBody>
      </p:sp>
      <p:pic>
        <p:nvPicPr>
          <p:cNvPr id="6" name="Picture 5">
            <a:extLst>
              <a:ext uri="{FF2B5EF4-FFF2-40B4-BE49-F238E27FC236}">
                <a16:creationId xmlns:a16="http://schemas.microsoft.com/office/drawing/2014/main" id="{FD7C8ECE-536F-AB7E-1D57-8AFA8860CB6F}"/>
              </a:ext>
            </a:extLst>
          </p:cNvPr>
          <p:cNvPicPr>
            <a:picLocks noChangeAspect="1"/>
          </p:cNvPicPr>
          <p:nvPr/>
        </p:nvPicPr>
        <p:blipFill>
          <a:blip r:embed="rId2"/>
          <a:stretch>
            <a:fillRect/>
          </a:stretch>
        </p:blipFill>
        <p:spPr>
          <a:xfrm>
            <a:off x="808122" y="1082342"/>
            <a:ext cx="2762250" cy="3562350"/>
          </a:xfrm>
          <a:prstGeom prst="rect">
            <a:avLst/>
          </a:prstGeom>
        </p:spPr>
      </p:pic>
      <p:cxnSp>
        <p:nvCxnSpPr>
          <p:cNvPr id="29" name="Straight Arrow Connector 28">
            <a:extLst>
              <a:ext uri="{FF2B5EF4-FFF2-40B4-BE49-F238E27FC236}">
                <a16:creationId xmlns:a16="http://schemas.microsoft.com/office/drawing/2014/main" id="{1114649B-B810-E243-46D2-65B5CC826BF9}"/>
              </a:ext>
            </a:extLst>
          </p:cNvPr>
          <p:cNvCxnSpPr>
            <a:cxnSpLocks/>
          </p:cNvCxnSpPr>
          <p:nvPr/>
        </p:nvCxnSpPr>
        <p:spPr>
          <a:xfrm flipH="1">
            <a:off x="972988" y="332276"/>
            <a:ext cx="2006100" cy="9466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738ADF1-5C89-53A3-5BF4-E9314AD12289}"/>
              </a:ext>
            </a:extLst>
          </p:cNvPr>
          <p:cNvCxnSpPr>
            <a:cxnSpLocks/>
          </p:cNvCxnSpPr>
          <p:nvPr/>
        </p:nvCxnSpPr>
        <p:spPr>
          <a:xfrm flipH="1">
            <a:off x="1340046" y="633324"/>
            <a:ext cx="1865479" cy="866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92DF578-B7B3-BD78-F8B3-385FB758354D}"/>
              </a:ext>
            </a:extLst>
          </p:cNvPr>
          <p:cNvSpPr txBox="1"/>
          <p:nvPr/>
        </p:nvSpPr>
        <p:spPr>
          <a:xfrm>
            <a:off x="3706133" y="736180"/>
            <a:ext cx="2466427" cy="430887"/>
          </a:xfrm>
          <a:prstGeom prst="rect">
            <a:avLst/>
          </a:prstGeom>
          <a:noFill/>
        </p:spPr>
        <p:txBody>
          <a:bodyPr wrap="square" rtlCol="0">
            <a:spAutoFit/>
          </a:bodyPr>
          <a:lstStyle/>
          <a:p>
            <a:r>
              <a:rPr lang="en-US" sz="1100" dirty="0"/>
              <a:t>Alert ID | Title</a:t>
            </a:r>
          </a:p>
          <a:p>
            <a:r>
              <a:rPr lang="en-US" sz="1100" dirty="0">
                <a:highlight>
                  <a:srgbClr val="FF0000"/>
                </a:highlight>
              </a:rPr>
              <a:t>Sorted by Modified Date</a:t>
            </a:r>
          </a:p>
        </p:txBody>
      </p:sp>
      <p:sp>
        <p:nvSpPr>
          <p:cNvPr id="26" name="TextBox 25">
            <a:extLst>
              <a:ext uri="{FF2B5EF4-FFF2-40B4-BE49-F238E27FC236}">
                <a16:creationId xmlns:a16="http://schemas.microsoft.com/office/drawing/2014/main" id="{670B9639-EC0F-CC35-3551-B588AE407E09}"/>
              </a:ext>
            </a:extLst>
          </p:cNvPr>
          <p:cNvSpPr txBox="1"/>
          <p:nvPr/>
        </p:nvSpPr>
        <p:spPr>
          <a:xfrm>
            <a:off x="932596" y="1708217"/>
            <a:ext cx="2117942" cy="230832"/>
          </a:xfrm>
          <a:prstGeom prst="rect">
            <a:avLst/>
          </a:prstGeom>
          <a:solidFill>
            <a:schemeClr val="bg1"/>
          </a:solidFill>
        </p:spPr>
        <p:txBody>
          <a:bodyPr wrap="square">
            <a:spAutoFit/>
          </a:bodyPr>
          <a:lstStyle/>
          <a:p>
            <a:r>
              <a:rPr lang="en-US" sz="900" dirty="0"/>
              <a:t>Alert ID | Level | Title</a:t>
            </a:r>
          </a:p>
        </p:txBody>
      </p:sp>
      <p:sp>
        <p:nvSpPr>
          <p:cNvPr id="27" name="TextBox 26">
            <a:extLst>
              <a:ext uri="{FF2B5EF4-FFF2-40B4-BE49-F238E27FC236}">
                <a16:creationId xmlns:a16="http://schemas.microsoft.com/office/drawing/2014/main" id="{5D42528D-5D24-6180-AB1E-182DFB1DD5A3}"/>
              </a:ext>
            </a:extLst>
          </p:cNvPr>
          <p:cNvSpPr txBox="1"/>
          <p:nvPr/>
        </p:nvSpPr>
        <p:spPr>
          <a:xfrm>
            <a:off x="932596" y="2035115"/>
            <a:ext cx="2046492" cy="230832"/>
          </a:xfrm>
          <a:prstGeom prst="rect">
            <a:avLst/>
          </a:prstGeom>
          <a:solidFill>
            <a:schemeClr val="bg1"/>
          </a:solidFill>
        </p:spPr>
        <p:txBody>
          <a:bodyPr wrap="square">
            <a:spAutoFit/>
          </a:bodyPr>
          <a:lstStyle/>
          <a:p>
            <a:r>
              <a:rPr lang="en-US" sz="900" dirty="0"/>
              <a:t>Alert ID | Level | Title</a:t>
            </a:r>
          </a:p>
        </p:txBody>
      </p:sp>
      <p:sp>
        <p:nvSpPr>
          <p:cNvPr id="30" name="TextBox 29">
            <a:extLst>
              <a:ext uri="{FF2B5EF4-FFF2-40B4-BE49-F238E27FC236}">
                <a16:creationId xmlns:a16="http://schemas.microsoft.com/office/drawing/2014/main" id="{F78D562E-5CDE-2AC3-FCC6-1AD2BC9834F6}"/>
              </a:ext>
            </a:extLst>
          </p:cNvPr>
          <p:cNvSpPr txBox="1"/>
          <p:nvPr/>
        </p:nvSpPr>
        <p:spPr>
          <a:xfrm>
            <a:off x="7828543" y="179723"/>
            <a:ext cx="2466427" cy="600164"/>
          </a:xfrm>
          <a:prstGeom prst="rect">
            <a:avLst/>
          </a:prstGeom>
          <a:noFill/>
        </p:spPr>
        <p:txBody>
          <a:bodyPr wrap="square" rtlCol="0">
            <a:spAutoFit/>
          </a:bodyPr>
          <a:lstStyle/>
          <a:p>
            <a:r>
              <a:rPr lang="en-US" sz="1100" dirty="0"/>
              <a:t>When click on expand, detailed view is presented:</a:t>
            </a:r>
          </a:p>
          <a:p>
            <a:endParaRPr lang="en-US" sz="1100" dirty="0"/>
          </a:p>
        </p:txBody>
      </p:sp>
      <p:cxnSp>
        <p:nvCxnSpPr>
          <p:cNvPr id="15" name="Straight Arrow Connector 14">
            <a:extLst>
              <a:ext uri="{FF2B5EF4-FFF2-40B4-BE49-F238E27FC236}">
                <a16:creationId xmlns:a16="http://schemas.microsoft.com/office/drawing/2014/main" id="{8D179D3B-A963-03E0-288E-06A88A291EB6}"/>
              </a:ext>
            </a:extLst>
          </p:cNvPr>
          <p:cNvCxnSpPr>
            <a:cxnSpLocks/>
          </p:cNvCxnSpPr>
          <p:nvPr/>
        </p:nvCxnSpPr>
        <p:spPr>
          <a:xfrm flipH="1">
            <a:off x="1892531" y="899817"/>
            <a:ext cx="1715834" cy="8178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7D63E00F-4487-0008-EDF1-E960F76944C3}"/>
              </a:ext>
            </a:extLst>
          </p:cNvPr>
          <p:cNvSpPr txBox="1"/>
          <p:nvPr/>
        </p:nvSpPr>
        <p:spPr>
          <a:xfrm>
            <a:off x="946627" y="2302520"/>
            <a:ext cx="1956233" cy="230832"/>
          </a:xfrm>
          <a:prstGeom prst="rect">
            <a:avLst/>
          </a:prstGeom>
          <a:solidFill>
            <a:schemeClr val="bg1"/>
          </a:solidFill>
        </p:spPr>
        <p:txBody>
          <a:bodyPr wrap="square">
            <a:spAutoFit/>
          </a:bodyPr>
          <a:lstStyle/>
          <a:p>
            <a:r>
              <a:rPr lang="en-US" sz="900" dirty="0"/>
              <a:t>Alert ID | Level | Title</a:t>
            </a:r>
          </a:p>
        </p:txBody>
      </p:sp>
      <p:sp>
        <p:nvSpPr>
          <p:cNvPr id="96" name="TextBox 95">
            <a:extLst>
              <a:ext uri="{FF2B5EF4-FFF2-40B4-BE49-F238E27FC236}">
                <a16:creationId xmlns:a16="http://schemas.microsoft.com/office/drawing/2014/main" id="{37E931AC-D432-529F-89DE-B896594759A9}"/>
              </a:ext>
            </a:extLst>
          </p:cNvPr>
          <p:cNvSpPr txBox="1"/>
          <p:nvPr/>
        </p:nvSpPr>
        <p:spPr>
          <a:xfrm>
            <a:off x="955414" y="2608619"/>
            <a:ext cx="1956233" cy="230832"/>
          </a:xfrm>
          <a:prstGeom prst="rect">
            <a:avLst/>
          </a:prstGeom>
          <a:solidFill>
            <a:schemeClr val="bg1"/>
          </a:solidFill>
        </p:spPr>
        <p:txBody>
          <a:bodyPr wrap="square">
            <a:spAutoFit/>
          </a:bodyPr>
          <a:lstStyle/>
          <a:p>
            <a:r>
              <a:rPr lang="en-US" sz="900" dirty="0"/>
              <a:t>Alert ID | Level | Title</a:t>
            </a:r>
          </a:p>
        </p:txBody>
      </p:sp>
      <p:sp>
        <p:nvSpPr>
          <p:cNvPr id="97" name="TextBox 96">
            <a:extLst>
              <a:ext uri="{FF2B5EF4-FFF2-40B4-BE49-F238E27FC236}">
                <a16:creationId xmlns:a16="http://schemas.microsoft.com/office/drawing/2014/main" id="{B7C02389-3F89-43CB-A950-651E936C98F5}"/>
              </a:ext>
            </a:extLst>
          </p:cNvPr>
          <p:cNvSpPr txBox="1"/>
          <p:nvPr/>
        </p:nvSpPr>
        <p:spPr>
          <a:xfrm>
            <a:off x="964201" y="2914718"/>
            <a:ext cx="1956233" cy="230832"/>
          </a:xfrm>
          <a:prstGeom prst="rect">
            <a:avLst/>
          </a:prstGeom>
          <a:solidFill>
            <a:schemeClr val="bg1"/>
          </a:solidFill>
        </p:spPr>
        <p:txBody>
          <a:bodyPr wrap="square">
            <a:spAutoFit/>
          </a:bodyPr>
          <a:lstStyle/>
          <a:p>
            <a:r>
              <a:rPr lang="en-US" sz="900" dirty="0"/>
              <a:t>Alert ID | Level | Title</a:t>
            </a:r>
          </a:p>
        </p:txBody>
      </p:sp>
      <p:sp>
        <p:nvSpPr>
          <p:cNvPr id="98" name="TextBox 97">
            <a:extLst>
              <a:ext uri="{FF2B5EF4-FFF2-40B4-BE49-F238E27FC236}">
                <a16:creationId xmlns:a16="http://schemas.microsoft.com/office/drawing/2014/main" id="{6B63E57B-1232-752D-2AC1-185FBE52067F}"/>
              </a:ext>
            </a:extLst>
          </p:cNvPr>
          <p:cNvSpPr txBox="1"/>
          <p:nvPr/>
        </p:nvSpPr>
        <p:spPr>
          <a:xfrm>
            <a:off x="972988" y="3220817"/>
            <a:ext cx="1929872" cy="230832"/>
          </a:xfrm>
          <a:prstGeom prst="rect">
            <a:avLst/>
          </a:prstGeom>
          <a:solidFill>
            <a:schemeClr val="bg1"/>
          </a:solidFill>
        </p:spPr>
        <p:txBody>
          <a:bodyPr wrap="square">
            <a:spAutoFit/>
          </a:bodyPr>
          <a:lstStyle/>
          <a:p>
            <a:r>
              <a:rPr lang="en-US" sz="900" dirty="0"/>
              <a:t>Alert ID | Level | Title</a:t>
            </a:r>
          </a:p>
        </p:txBody>
      </p:sp>
      <p:sp>
        <p:nvSpPr>
          <p:cNvPr id="99" name="TextBox 98">
            <a:extLst>
              <a:ext uri="{FF2B5EF4-FFF2-40B4-BE49-F238E27FC236}">
                <a16:creationId xmlns:a16="http://schemas.microsoft.com/office/drawing/2014/main" id="{0EE49804-BCEF-492C-8ED9-38214F39F6AC}"/>
              </a:ext>
            </a:extLst>
          </p:cNvPr>
          <p:cNvSpPr txBox="1"/>
          <p:nvPr/>
        </p:nvSpPr>
        <p:spPr>
          <a:xfrm>
            <a:off x="981775" y="3526916"/>
            <a:ext cx="1921085" cy="230832"/>
          </a:xfrm>
          <a:prstGeom prst="rect">
            <a:avLst/>
          </a:prstGeom>
          <a:solidFill>
            <a:schemeClr val="bg1"/>
          </a:solidFill>
        </p:spPr>
        <p:txBody>
          <a:bodyPr wrap="square">
            <a:spAutoFit/>
          </a:bodyPr>
          <a:lstStyle/>
          <a:p>
            <a:r>
              <a:rPr lang="en-US" sz="900" dirty="0"/>
              <a:t>Alert ID | Level | Title</a:t>
            </a:r>
          </a:p>
        </p:txBody>
      </p:sp>
      <p:sp>
        <p:nvSpPr>
          <p:cNvPr id="112" name="Rectangle 111">
            <a:extLst>
              <a:ext uri="{FF2B5EF4-FFF2-40B4-BE49-F238E27FC236}">
                <a16:creationId xmlns:a16="http://schemas.microsoft.com/office/drawing/2014/main" id="{BDEDA90F-DB23-8638-3B2B-E7C9C3855ED4}"/>
              </a:ext>
            </a:extLst>
          </p:cNvPr>
          <p:cNvSpPr/>
          <p:nvPr/>
        </p:nvSpPr>
        <p:spPr>
          <a:xfrm>
            <a:off x="3035911" y="1682308"/>
            <a:ext cx="300237" cy="213182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Straight Arrow Connector 112">
            <a:extLst>
              <a:ext uri="{FF2B5EF4-FFF2-40B4-BE49-F238E27FC236}">
                <a16:creationId xmlns:a16="http://schemas.microsoft.com/office/drawing/2014/main" id="{59E6B456-36DD-87ED-0C2E-B9CD0862EB3E}"/>
              </a:ext>
            </a:extLst>
          </p:cNvPr>
          <p:cNvCxnSpPr>
            <a:cxnSpLocks/>
          </p:cNvCxnSpPr>
          <p:nvPr/>
        </p:nvCxnSpPr>
        <p:spPr>
          <a:xfrm flipH="1">
            <a:off x="3479696" y="282063"/>
            <a:ext cx="4074676" cy="1541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2" name="Rectangle 121">
            <a:extLst>
              <a:ext uri="{FF2B5EF4-FFF2-40B4-BE49-F238E27FC236}">
                <a16:creationId xmlns:a16="http://schemas.microsoft.com/office/drawing/2014/main" id="{CD99727D-4C5D-1F04-B013-5958667ABF54}"/>
              </a:ext>
            </a:extLst>
          </p:cNvPr>
          <p:cNvSpPr/>
          <p:nvPr/>
        </p:nvSpPr>
        <p:spPr>
          <a:xfrm>
            <a:off x="3098613" y="3806688"/>
            <a:ext cx="2676264" cy="655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6" name="Straight Arrow Connector 115">
            <a:extLst>
              <a:ext uri="{FF2B5EF4-FFF2-40B4-BE49-F238E27FC236}">
                <a16:creationId xmlns:a16="http://schemas.microsoft.com/office/drawing/2014/main" id="{80580925-C311-5783-B14F-369522A7FFFE}"/>
              </a:ext>
            </a:extLst>
          </p:cNvPr>
          <p:cNvCxnSpPr>
            <a:cxnSpLocks/>
          </p:cNvCxnSpPr>
          <p:nvPr/>
        </p:nvCxnSpPr>
        <p:spPr>
          <a:xfrm flipH="1" flipV="1">
            <a:off x="847046" y="2101278"/>
            <a:ext cx="8780" cy="21866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8" name="Picture 127">
            <a:extLst>
              <a:ext uri="{FF2B5EF4-FFF2-40B4-BE49-F238E27FC236}">
                <a16:creationId xmlns:a16="http://schemas.microsoft.com/office/drawing/2014/main" id="{8D38B758-C427-812A-FD9D-24E1EA38D4AE}"/>
              </a:ext>
            </a:extLst>
          </p:cNvPr>
          <p:cNvPicPr>
            <a:picLocks noChangeAspect="1"/>
          </p:cNvPicPr>
          <p:nvPr/>
        </p:nvPicPr>
        <p:blipFill>
          <a:blip r:embed="rId3"/>
          <a:stretch>
            <a:fillRect/>
          </a:stretch>
        </p:blipFill>
        <p:spPr>
          <a:xfrm>
            <a:off x="64810" y="5482308"/>
            <a:ext cx="12192000" cy="1158306"/>
          </a:xfrm>
          <a:prstGeom prst="rect">
            <a:avLst/>
          </a:prstGeom>
        </p:spPr>
      </p:pic>
      <p:sp>
        <p:nvSpPr>
          <p:cNvPr id="119" name="TextBox 118">
            <a:extLst>
              <a:ext uri="{FF2B5EF4-FFF2-40B4-BE49-F238E27FC236}">
                <a16:creationId xmlns:a16="http://schemas.microsoft.com/office/drawing/2014/main" id="{133FCF8A-1C86-0A4D-A017-5B1D82BAE741}"/>
              </a:ext>
            </a:extLst>
          </p:cNvPr>
          <p:cNvSpPr txBox="1"/>
          <p:nvPr/>
        </p:nvSpPr>
        <p:spPr>
          <a:xfrm>
            <a:off x="475233" y="4315663"/>
            <a:ext cx="1510618" cy="938719"/>
          </a:xfrm>
          <a:prstGeom prst="rect">
            <a:avLst/>
          </a:prstGeom>
          <a:noFill/>
        </p:spPr>
        <p:txBody>
          <a:bodyPr wrap="square" rtlCol="0">
            <a:spAutoFit/>
          </a:bodyPr>
          <a:lstStyle/>
          <a:p>
            <a:r>
              <a:rPr lang="en-US" sz="1100" dirty="0"/>
              <a:t>When user clicks on box it become checked and “More details” section is activated below: </a:t>
            </a:r>
          </a:p>
        </p:txBody>
      </p:sp>
      <p:pic>
        <p:nvPicPr>
          <p:cNvPr id="121" name="Picture 120">
            <a:extLst>
              <a:ext uri="{FF2B5EF4-FFF2-40B4-BE49-F238E27FC236}">
                <a16:creationId xmlns:a16="http://schemas.microsoft.com/office/drawing/2014/main" id="{A8318CCA-C3B2-BD7D-A992-901BF1CD9717}"/>
              </a:ext>
            </a:extLst>
          </p:cNvPr>
          <p:cNvPicPr>
            <a:picLocks noChangeAspect="1"/>
          </p:cNvPicPr>
          <p:nvPr/>
        </p:nvPicPr>
        <p:blipFill>
          <a:blip r:embed="rId4"/>
          <a:stretch>
            <a:fillRect/>
          </a:stretch>
        </p:blipFill>
        <p:spPr>
          <a:xfrm>
            <a:off x="2078080" y="4193175"/>
            <a:ext cx="1944915" cy="848971"/>
          </a:xfrm>
          <a:prstGeom prst="rect">
            <a:avLst/>
          </a:prstGeom>
        </p:spPr>
      </p:pic>
      <p:cxnSp>
        <p:nvCxnSpPr>
          <p:cNvPr id="20" name="Straight Arrow Connector 19">
            <a:extLst>
              <a:ext uri="{FF2B5EF4-FFF2-40B4-BE49-F238E27FC236}">
                <a16:creationId xmlns:a16="http://schemas.microsoft.com/office/drawing/2014/main" id="{758F88E4-247A-9B3E-8F68-F87BBF3B2EAB}"/>
              </a:ext>
            </a:extLst>
          </p:cNvPr>
          <p:cNvCxnSpPr>
            <a:cxnSpLocks/>
          </p:cNvCxnSpPr>
          <p:nvPr/>
        </p:nvCxnSpPr>
        <p:spPr>
          <a:xfrm flipH="1">
            <a:off x="3098613" y="1026406"/>
            <a:ext cx="1535935" cy="52696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44" name="Table 143">
            <a:extLst>
              <a:ext uri="{FF2B5EF4-FFF2-40B4-BE49-F238E27FC236}">
                <a16:creationId xmlns:a16="http://schemas.microsoft.com/office/drawing/2014/main" id="{091059CC-3C3B-B2D2-2574-ADCBAD9CC5B4}"/>
              </a:ext>
            </a:extLst>
          </p:cNvPr>
          <p:cNvGraphicFramePr>
            <a:graphicFrameLocks noGrp="1"/>
          </p:cNvGraphicFramePr>
          <p:nvPr>
            <p:extLst>
              <p:ext uri="{D42A27DB-BD31-4B8C-83A1-F6EECF244321}">
                <p14:modId xmlns:p14="http://schemas.microsoft.com/office/powerpoint/2010/main" val="3892752117"/>
              </p:ext>
            </p:extLst>
          </p:nvPr>
        </p:nvGraphicFramePr>
        <p:xfrm>
          <a:off x="7226911" y="714778"/>
          <a:ext cx="4411142" cy="3337560"/>
        </p:xfrm>
        <a:graphic>
          <a:graphicData uri="http://schemas.openxmlformats.org/drawingml/2006/table">
            <a:tbl>
              <a:tblPr>
                <a:tableStyleId>{5C22544A-7EE6-4342-B048-85BDC9FD1C3A}</a:tableStyleId>
              </a:tblPr>
              <a:tblGrid>
                <a:gridCol w="2205571">
                  <a:extLst>
                    <a:ext uri="{9D8B030D-6E8A-4147-A177-3AD203B41FA5}">
                      <a16:colId xmlns:a16="http://schemas.microsoft.com/office/drawing/2014/main" val="2074491705"/>
                    </a:ext>
                  </a:extLst>
                </a:gridCol>
                <a:gridCol w="2205571">
                  <a:extLst>
                    <a:ext uri="{9D8B030D-6E8A-4147-A177-3AD203B41FA5}">
                      <a16:colId xmlns:a16="http://schemas.microsoft.com/office/drawing/2014/main" val="436626243"/>
                    </a:ext>
                  </a:extLst>
                </a:gridCol>
              </a:tblGrid>
              <a:tr h="190500">
                <a:tc>
                  <a:txBody>
                    <a:bodyPr/>
                    <a:lstStyle/>
                    <a:p>
                      <a:pPr algn="l" rtl="0" fontAlgn="ctr"/>
                      <a:r>
                        <a:rPr lang="en-US" sz="1050" u="none" strike="noStrike" dirty="0">
                          <a:effectLst/>
                        </a:rPr>
                        <a:t>- Alert ID (hyperlinked)</a:t>
                      </a:r>
                      <a:endParaRPr lang="en-US" sz="1050" b="0" i="0" u="none" strike="noStrike" dirty="0">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a:t>
                      </a:r>
                      <a:r>
                        <a:rPr lang="en-US" sz="1050" dirty="0">
                          <a:hlinkClick r:id="rId5" tooltip="https://supplyiq.pfizer.com/sa/details?alertid=339"/>
                        </a:rPr>
                        <a:t>https://supplyiq.pfizer.com/sa/details?alertId=339</a:t>
                      </a:r>
                      <a:endParaRPr lang="en-US" sz="105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12864931"/>
                  </a:ext>
                </a:extLst>
              </a:tr>
              <a:tr h="190500">
                <a:tc>
                  <a:txBody>
                    <a:bodyPr/>
                    <a:lstStyle/>
                    <a:p>
                      <a:pPr algn="l" rtl="0" fontAlgn="ctr"/>
                      <a:r>
                        <a:rPr lang="en-US" sz="1050" u="none" strike="noStrike">
                          <a:effectLst/>
                        </a:rPr>
                        <a:t>- Supply Alert Level</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Local / Regional / Global</a:t>
                      </a:r>
                    </a:p>
                  </a:txBody>
                  <a:tcPr marL="0" marR="0" marT="0" marB="0" anchor="ctr"/>
                </a:tc>
                <a:extLst>
                  <a:ext uri="{0D108BD9-81ED-4DB2-BD59-A6C34878D82A}">
                    <a16:rowId xmlns:a16="http://schemas.microsoft.com/office/drawing/2014/main" val="2008777259"/>
                  </a:ext>
                </a:extLst>
              </a:tr>
              <a:tr h="190500">
                <a:tc>
                  <a:txBody>
                    <a:bodyPr/>
                    <a:lstStyle/>
                    <a:p>
                      <a:pPr algn="l" rtl="0" fontAlgn="ctr"/>
                      <a:r>
                        <a:rPr lang="en-US" sz="1050" u="none" strike="noStrike">
                          <a:effectLst/>
                        </a:rPr>
                        <a:t>- Title</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given by person who logged (free text)</a:t>
                      </a:r>
                    </a:p>
                  </a:txBody>
                  <a:tcPr marL="0" marR="0" marT="0" marB="0" anchor="ctr"/>
                </a:tc>
                <a:extLst>
                  <a:ext uri="{0D108BD9-81ED-4DB2-BD59-A6C34878D82A}">
                    <a16:rowId xmlns:a16="http://schemas.microsoft.com/office/drawing/2014/main" val="3768347251"/>
                  </a:ext>
                </a:extLst>
              </a:tr>
              <a:tr h="190500">
                <a:tc>
                  <a:txBody>
                    <a:bodyPr/>
                    <a:lstStyle/>
                    <a:p>
                      <a:pPr algn="l" rtl="0" fontAlgn="ctr"/>
                      <a:r>
                        <a:rPr lang="en-US" sz="1050" u="none" strike="noStrike">
                          <a:effectLst/>
                        </a:rPr>
                        <a:t>- Product</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multiple can be added</a:t>
                      </a:r>
                    </a:p>
                  </a:txBody>
                  <a:tcPr marL="0" marR="0" marT="0" marB="0" anchor="ctr"/>
                </a:tc>
                <a:extLst>
                  <a:ext uri="{0D108BD9-81ED-4DB2-BD59-A6C34878D82A}">
                    <a16:rowId xmlns:a16="http://schemas.microsoft.com/office/drawing/2014/main" val="2538131338"/>
                  </a:ext>
                </a:extLst>
              </a:tr>
              <a:tr h="190500">
                <a:tc>
                  <a:txBody>
                    <a:bodyPr/>
                    <a:lstStyle/>
                    <a:p>
                      <a:pPr algn="l" rtl="0" fontAlgn="ctr"/>
                      <a:r>
                        <a:rPr lang="en-US" sz="1050" u="none" strike="noStrike">
                          <a:effectLst/>
                        </a:rPr>
                        <a:t>- Regions</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multiple can be added</a:t>
                      </a:r>
                    </a:p>
                  </a:txBody>
                  <a:tcPr marL="0" marR="0" marT="0" marB="0" anchor="ctr"/>
                </a:tc>
                <a:extLst>
                  <a:ext uri="{0D108BD9-81ED-4DB2-BD59-A6C34878D82A}">
                    <a16:rowId xmlns:a16="http://schemas.microsoft.com/office/drawing/2014/main" val="2883037008"/>
                  </a:ext>
                </a:extLst>
              </a:tr>
              <a:tr h="190500">
                <a:tc>
                  <a:txBody>
                    <a:bodyPr/>
                    <a:lstStyle/>
                    <a:p>
                      <a:pPr algn="l" rtl="0" fontAlgn="ctr"/>
                      <a:r>
                        <a:rPr lang="en-US" sz="1050" u="none" strike="noStrike">
                          <a:effectLst/>
                        </a:rPr>
                        <a:t>- Market</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multiple can be added</a:t>
                      </a:r>
                    </a:p>
                  </a:txBody>
                  <a:tcPr marL="0" marR="0" marT="0" marB="0" anchor="ctr"/>
                </a:tc>
                <a:extLst>
                  <a:ext uri="{0D108BD9-81ED-4DB2-BD59-A6C34878D82A}">
                    <a16:rowId xmlns:a16="http://schemas.microsoft.com/office/drawing/2014/main" val="1082035499"/>
                  </a:ext>
                </a:extLst>
              </a:tr>
              <a:tr h="190500">
                <a:tc>
                  <a:txBody>
                    <a:bodyPr/>
                    <a:lstStyle/>
                    <a:p>
                      <a:pPr algn="l" rtl="0" fontAlgn="ctr"/>
                      <a:r>
                        <a:rPr lang="en-US" sz="1050" u="none" strike="noStrike">
                          <a:effectLst/>
                        </a:rPr>
                        <a:t>- Primary Root Cause</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drop down</a:t>
                      </a:r>
                    </a:p>
                  </a:txBody>
                  <a:tcPr marL="0" marR="0" marT="0" marB="0" anchor="ctr"/>
                </a:tc>
                <a:extLst>
                  <a:ext uri="{0D108BD9-81ED-4DB2-BD59-A6C34878D82A}">
                    <a16:rowId xmlns:a16="http://schemas.microsoft.com/office/drawing/2014/main" val="3124704804"/>
                  </a:ext>
                </a:extLst>
              </a:tr>
              <a:tr h="190500">
                <a:tc>
                  <a:txBody>
                    <a:bodyPr/>
                    <a:lstStyle/>
                    <a:p>
                      <a:pPr algn="l" rtl="0" fontAlgn="ctr"/>
                      <a:r>
                        <a:rPr lang="en-US" sz="1050" b="0" i="0" u="none" strike="noStrike" dirty="0">
                          <a:solidFill>
                            <a:srgbClr val="000000"/>
                          </a:solidFill>
                          <a:effectLst/>
                          <a:latin typeface="Calibri" panose="020F0502020204030204" pitchFamily="34" charset="0"/>
                        </a:rPr>
                        <a:t>- Start Date</a:t>
                      </a:r>
                    </a:p>
                  </a:txBody>
                  <a:tcPr marL="0" marR="0" marT="0" marB="0" anchor="ctr"/>
                </a:tc>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79371116"/>
                  </a:ext>
                </a:extLst>
              </a:tr>
              <a:tr h="190500">
                <a:tc>
                  <a:txBody>
                    <a:bodyPr/>
                    <a:lstStyle/>
                    <a:p>
                      <a:pPr algn="l" rtl="0" fontAlgn="ctr"/>
                      <a:r>
                        <a:rPr lang="en-US" sz="1050" b="0" i="0" u="none" strike="noStrike" dirty="0">
                          <a:solidFill>
                            <a:srgbClr val="000000"/>
                          </a:solidFill>
                          <a:effectLst/>
                          <a:latin typeface="Calibri" panose="020F0502020204030204" pitchFamily="34" charset="0"/>
                        </a:rPr>
                        <a:t> - Expected End Date</a:t>
                      </a:r>
                    </a:p>
                  </a:txBody>
                  <a:tcPr marL="0" marR="0" marT="0" marB="0" anchor="ctr"/>
                </a:tc>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447807478"/>
                  </a:ext>
                </a:extLst>
              </a:tr>
              <a:tr h="190500">
                <a:tc>
                  <a:txBody>
                    <a:bodyPr/>
                    <a:lstStyle/>
                    <a:p>
                      <a:pPr algn="l" rtl="0" fontAlgn="ctr"/>
                      <a:r>
                        <a:rPr lang="en-US" sz="1050" b="0" i="0" u="none" strike="noStrike" dirty="0">
                          <a:solidFill>
                            <a:srgbClr val="000000"/>
                          </a:solidFill>
                          <a:effectLst/>
                          <a:latin typeface="Calibri" panose="020F0502020204030204" pitchFamily="34" charset="0"/>
                        </a:rPr>
                        <a:t>- Supply Lead</a:t>
                      </a:r>
                    </a:p>
                  </a:txBody>
                  <a:tcPr marL="0" marR="0" marT="0" marB="0" anchor="ctr"/>
                </a:tc>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289517385"/>
                  </a:ext>
                </a:extLst>
              </a:tr>
              <a:tr h="190500">
                <a:tc>
                  <a:txBody>
                    <a:bodyPr/>
                    <a:lstStyle/>
                    <a:p>
                      <a:pPr algn="l" rtl="0" fontAlgn="ctr"/>
                      <a:r>
                        <a:rPr lang="en-US" sz="1050" u="none" strike="noStrike">
                          <a:effectLst/>
                        </a:rPr>
                        <a:t>- FG site</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multiple can be added</a:t>
                      </a:r>
                    </a:p>
                  </a:txBody>
                  <a:tcPr marL="0" marR="0" marT="0" marB="0" anchor="ctr"/>
                </a:tc>
                <a:extLst>
                  <a:ext uri="{0D108BD9-81ED-4DB2-BD59-A6C34878D82A}">
                    <a16:rowId xmlns:a16="http://schemas.microsoft.com/office/drawing/2014/main" val="1220799097"/>
                  </a:ext>
                </a:extLst>
              </a:tr>
              <a:tr h="190500">
                <a:tc>
                  <a:txBody>
                    <a:bodyPr/>
                    <a:lstStyle/>
                    <a:p>
                      <a:pPr algn="l" rtl="0" fontAlgn="ctr"/>
                      <a:r>
                        <a:rPr lang="en-US" sz="1050" u="none" strike="noStrike">
                          <a:effectLst/>
                        </a:rPr>
                        <a:t>- Alert Creation Date</a:t>
                      </a:r>
                      <a:endParaRPr lang="en-US" sz="1050" b="0" i="0" u="none" strike="noStrike">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a:t>
                      </a:r>
                    </a:p>
                  </a:txBody>
                  <a:tcPr marL="0" marR="0" marT="0" marB="0" anchor="ctr"/>
                </a:tc>
                <a:extLst>
                  <a:ext uri="{0D108BD9-81ED-4DB2-BD59-A6C34878D82A}">
                    <a16:rowId xmlns:a16="http://schemas.microsoft.com/office/drawing/2014/main" val="2623868804"/>
                  </a:ext>
                </a:extLst>
              </a:tr>
              <a:tr h="190500">
                <a:tc>
                  <a:txBody>
                    <a:bodyPr/>
                    <a:lstStyle/>
                    <a:p>
                      <a:pPr algn="l" rtl="0" fontAlgn="ctr"/>
                      <a:r>
                        <a:rPr lang="en-US" sz="1050" u="none" strike="noStrike" dirty="0">
                          <a:effectLst/>
                        </a:rPr>
                        <a:t>- Alert Version Number</a:t>
                      </a:r>
                      <a:endParaRPr lang="en-US" sz="1050" b="0" i="0" u="none" strike="noStrike" dirty="0">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where to find? Follow up with </a:t>
                      </a:r>
                      <a:r>
                        <a:rPr lang="en-US" sz="1050" b="0" i="0" u="none" strike="noStrike" dirty="0" err="1">
                          <a:solidFill>
                            <a:srgbClr val="000000"/>
                          </a:solidFill>
                          <a:effectLst/>
                          <a:latin typeface="Calibri" panose="020F0502020204030204" pitchFamily="34" charset="0"/>
                        </a:rPr>
                        <a:t>Velu</a:t>
                      </a:r>
                      <a:r>
                        <a:rPr lang="en-US" sz="1050" b="0" i="0" u="none" strike="noStrike" dirty="0">
                          <a:solidFill>
                            <a:srgbClr val="000000"/>
                          </a:solidFill>
                          <a:effectLst/>
                          <a:latin typeface="Calibri" panose="020F0502020204030204" pitchFamily="34" charset="0"/>
                        </a:rPr>
                        <a:t>?</a:t>
                      </a:r>
                    </a:p>
                  </a:txBody>
                  <a:tcPr marL="0" marR="0" marT="0" marB="0" anchor="ctr"/>
                </a:tc>
                <a:extLst>
                  <a:ext uri="{0D108BD9-81ED-4DB2-BD59-A6C34878D82A}">
                    <a16:rowId xmlns:a16="http://schemas.microsoft.com/office/drawing/2014/main" val="3972020981"/>
                  </a:ext>
                </a:extLst>
              </a:tr>
              <a:tr h="190500">
                <a:tc>
                  <a:txBody>
                    <a:bodyPr/>
                    <a:lstStyle/>
                    <a:p>
                      <a:pPr algn="l" rtl="0" fontAlgn="ctr"/>
                      <a:r>
                        <a:rPr lang="en-US" sz="1050" u="none" strike="noStrike" dirty="0">
                          <a:effectLst/>
                        </a:rPr>
                        <a:t>- Alert Last Review Date</a:t>
                      </a:r>
                      <a:endParaRPr lang="en-US" sz="1050" b="0" i="0" u="none" strike="noStrike" dirty="0">
                        <a:solidFill>
                          <a:srgbClr val="000000"/>
                        </a:solidFill>
                        <a:effectLst/>
                        <a:latin typeface="Calibri" panose="020F0502020204030204" pitchFamily="34" charset="0"/>
                      </a:endParaRPr>
                    </a:p>
                  </a:txBody>
                  <a:tcPr marL="0" marR="0" marT="0" marB="0" anchor="ctr"/>
                </a:tc>
                <a:tc>
                  <a:txBody>
                    <a:bodyPr/>
                    <a:lstStyle/>
                    <a:p>
                      <a:pPr algn="l" rtl="0" fontAlgn="ctr"/>
                      <a:r>
                        <a:rPr lang="en-US" sz="1050" b="0" i="0" u="none" strike="noStrike" dirty="0">
                          <a:solidFill>
                            <a:srgbClr val="000000"/>
                          </a:solidFill>
                          <a:effectLst/>
                          <a:latin typeface="Calibri" panose="020F0502020204030204" pitchFamily="34" charset="0"/>
                        </a:rPr>
                        <a:t> modified date</a:t>
                      </a:r>
                    </a:p>
                  </a:txBody>
                  <a:tcPr marL="0" marR="0" marT="0" marB="0" anchor="ctr"/>
                </a:tc>
                <a:extLst>
                  <a:ext uri="{0D108BD9-81ED-4DB2-BD59-A6C34878D82A}">
                    <a16:rowId xmlns:a16="http://schemas.microsoft.com/office/drawing/2014/main" val="3809796021"/>
                  </a:ext>
                </a:extLst>
              </a:tr>
              <a:tr h="190500">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00157906"/>
                  </a:ext>
                </a:extLst>
              </a:tr>
              <a:tr h="190500">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tc>
                  <a:txBody>
                    <a:bodyPr/>
                    <a:lstStyle/>
                    <a:p>
                      <a:pPr algn="l" rtl="0" fontAlgn="ctr"/>
                      <a:endParaRPr lang="en-US" sz="105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160668712"/>
                  </a:ext>
                </a:extLst>
              </a:tr>
            </a:tbl>
          </a:graphicData>
        </a:graphic>
      </p:graphicFrame>
      <p:cxnSp>
        <p:nvCxnSpPr>
          <p:cNvPr id="7" name="Straight Arrow Connector 6">
            <a:extLst>
              <a:ext uri="{FF2B5EF4-FFF2-40B4-BE49-F238E27FC236}">
                <a16:creationId xmlns:a16="http://schemas.microsoft.com/office/drawing/2014/main" id="{E16BD85E-5A76-E260-E48D-9900E43D8882}"/>
              </a:ext>
            </a:extLst>
          </p:cNvPr>
          <p:cNvCxnSpPr>
            <a:cxnSpLocks/>
          </p:cNvCxnSpPr>
          <p:nvPr/>
        </p:nvCxnSpPr>
        <p:spPr>
          <a:xfrm flipH="1">
            <a:off x="209660" y="791842"/>
            <a:ext cx="3570686" cy="51663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763B83E-4F88-EA7B-65EA-1F39F7F92048}"/>
              </a:ext>
            </a:extLst>
          </p:cNvPr>
          <p:cNvCxnSpPr>
            <a:cxnSpLocks/>
          </p:cNvCxnSpPr>
          <p:nvPr/>
        </p:nvCxnSpPr>
        <p:spPr>
          <a:xfrm flipH="1">
            <a:off x="551009" y="1297881"/>
            <a:ext cx="8950064" cy="4998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545C14E-F35B-D467-2228-16DE14DFD4A9}"/>
              </a:ext>
            </a:extLst>
          </p:cNvPr>
          <p:cNvCxnSpPr>
            <a:cxnSpLocks/>
          </p:cNvCxnSpPr>
          <p:nvPr/>
        </p:nvCxnSpPr>
        <p:spPr>
          <a:xfrm flipH="1">
            <a:off x="3205525" y="1492821"/>
            <a:ext cx="6499723" cy="4755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7C4339C-5F53-B530-3B47-A1453631562E}"/>
              </a:ext>
            </a:extLst>
          </p:cNvPr>
          <p:cNvCxnSpPr>
            <a:cxnSpLocks/>
          </p:cNvCxnSpPr>
          <p:nvPr/>
        </p:nvCxnSpPr>
        <p:spPr>
          <a:xfrm flipH="1">
            <a:off x="4037459" y="1690419"/>
            <a:ext cx="5875320" cy="45579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D62DB9B-CA36-D17E-E390-DB8165476482}"/>
              </a:ext>
            </a:extLst>
          </p:cNvPr>
          <p:cNvCxnSpPr>
            <a:cxnSpLocks/>
          </p:cNvCxnSpPr>
          <p:nvPr/>
        </p:nvCxnSpPr>
        <p:spPr>
          <a:xfrm flipH="1">
            <a:off x="6650075" y="1871303"/>
            <a:ext cx="3453883" cy="4377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634DC91D-8CAF-139B-EAC6-C568A4E4C56C}"/>
              </a:ext>
            </a:extLst>
          </p:cNvPr>
          <p:cNvCxnSpPr>
            <a:cxnSpLocks/>
          </p:cNvCxnSpPr>
          <p:nvPr/>
        </p:nvCxnSpPr>
        <p:spPr>
          <a:xfrm flipH="1">
            <a:off x="8078598" y="2265947"/>
            <a:ext cx="2025360" cy="40777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4AF08BD-EE86-765C-71D6-6226064E9CAD}"/>
              </a:ext>
            </a:extLst>
          </p:cNvPr>
          <p:cNvCxnSpPr>
            <a:cxnSpLocks/>
          </p:cNvCxnSpPr>
          <p:nvPr/>
        </p:nvCxnSpPr>
        <p:spPr>
          <a:xfrm flipH="1">
            <a:off x="1262543" y="2839451"/>
            <a:ext cx="6204502" cy="34565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807EC6E-84D6-C66F-C628-67E68F30262E}"/>
              </a:ext>
            </a:extLst>
          </p:cNvPr>
          <p:cNvCxnSpPr>
            <a:cxnSpLocks/>
          </p:cNvCxnSpPr>
          <p:nvPr/>
        </p:nvCxnSpPr>
        <p:spPr>
          <a:xfrm>
            <a:off x="10167704" y="3642332"/>
            <a:ext cx="1237865" cy="2162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5468D7E-1BC7-2AAA-5E37-33C7AE18918A}"/>
              </a:ext>
            </a:extLst>
          </p:cNvPr>
          <p:cNvCxnSpPr>
            <a:cxnSpLocks/>
          </p:cNvCxnSpPr>
          <p:nvPr/>
        </p:nvCxnSpPr>
        <p:spPr>
          <a:xfrm>
            <a:off x="9787641" y="3205495"/>
            <a:ext cx="701974" cy="2752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789F44CC-0439-36BB-591B-2EE479ED16F7}"/>
              </a:ext>
            </a:extLst>
          </p:cNvPr>
          <p:cNvCxnSpPr>
            <a:cxnSpLocks/>
          </p:cNvCxnSpPr>
          <p:nvPr/>
        </p:nvCxnSpPr>
        <p:spPr>
          <a:xfrm flipH="1">
            <a:off x="9414956" y="3030134"/>
            <a:ext cx="168510" cy="3229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 name="Picture 50">
            <a:extLst>
              <a:ext uri="{FF2B5EF4-FFF2-40B4-BE49-F238E27FC236}">
                <a16:creationId xmlns:a16="http://schemas.microsoft.com/office/drawing/2014/main" id="{0EA4648F-15AF-0279-1411-2D4A11AA245E}"/>
              </a:ext>
            </a:extLst>
          </p:cNvPr>
          <p:cNvPicPr>
            <a:picLocks noChangeAspect="1"/>
          </p:cNvPicPr>
          <p:nvPr/>
        </p:nvPicPr>
        <p:blipFill>
          <a:blip r:embed="rId6"/>
          <a:stretch>
            <a:fillRect/>
          </a:stretch>
        </p:blipFill>
        <p:spPr>
          <a:xfrm>
            <a:off x="11794134" y="1052848"/>
            <a:ext cx="2021693" cy="2596203"/>
          </a:xfrm>
          <a:prstGeom prst="rect">
            <a:avLst/>
          </a:prstGeom>
        </p:spPr>
      </p:pic>
      <p:cxnSp>
        <p:nvCxnSpPr>
          <p:cNvPr id="52" name="Straight Arrow Connector 51">
            <a:extLst>
              <a:ext uri="{FF2B5EF4-FFF2-40B4-BE49-F238E27FC236}">
                <a16:creationId xmlns:a16="http://schemas.microsoft.com/office/drawing/2014/main" id="{4350B17A-077F-31ED-3099-67AF4031D8FD}"/>
              </a:ext>
            </a:extLst>
          </p:cNvPr>
          <p:cNvCxnSpPr>
            <a:cxnSpLocks/>
          </p:cNvCxnSpPr>
          <p:nvPr/>
        </p:nvCxnSpPr>
        <p:spPr>
          <a:xfrm>
            <a:off x="10675166" y="2417936"/>
            <a:ext cx="1444319" cy="797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CFAF8E5C-5DC5-F92C-B976-27B2730EB2D6}"/>
              </a:ext>
            </a:extLst>
          </p:cNvPr>
          <p:cNvCxnSpPr>
            <a:cxnSpLocks/>
          </p:cNvCxnSpPr>
          <p:nvPr/>
        </p:nvCxnSpPr>
        <p:spPr>
          <a:xfrm>
            <a:off x="10675166" y="2624519"/>
            <a:ext cx="1444319" cy="797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2592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7d401d2-f188-413a-a861-21434c65fcae"/>
    <lcf76f155ced4ddcb4097134ff3c332f xmlns="ced1f869-46ee-4577-b719-a3780e85f06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2BBEE6387CC84B9BA44DD4D9BF0E1A" ma:contentTypeVersion="17" ma:contentTypeDescription="Create a new document." ma:contentTypeScope="" ma:versionID="38c58a188a8a0c9fdb0b92553dd07fd8">
  <xsd:schema xmlns:xsd="http://www.w3.org/2001/XMLSchema" xmlns:xs="http://www.w3.org/2001/XMLSchema" xmlns:p="http://schemas.microsoft.com/office/2006/metadata/properties" xmlns:ns2="ced1f869-46ee-4577-b719-a3780e85f063" xmlns:ns3="67d401d2-f188-413a-a861-21434c65fcae" targetNamespace="http://schemas.microsoft.com/office/2006/metadata/properties" ma:root="true" ma:fieldsID="4f50d31b97fa68d9aa94c5195f058b18" ns2:_="" ns3:_="">
    <xsd:import namespace="ced1f869-46ee-4577-b719-a3780e85f063"/>
    <xsd:import namespace="67d401d2-f188-413a-a861-21434c65fc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LengthInSeconds" minOccurs="0"/>
                <xsd:element ref="ns2:MediaServiceDateTake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d1f869-46ee-4577-b719-a3780e85f0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f9dd247-5f48-452a-8dc4-ff9a39258ebe"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ternalName="MediaServiceDateTake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7d401d2-f188-413a-a861-21434c65fc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728c38de-59ec-4dc2-af41-68105603c393}" ma:internalName="TaxCatchAll" ma:showField="CatchAllData" ma:web="67d401d2-f188-413a-a861-21434c65fc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FFC3B3-9C9F-451B-BCEF-C10AD8836895}">
  <ds:schemaRefs>
    <ds:schemaRef ds:uri="http://www.w3.org/XML/1998/namespace"/>
    <ds:schemaRef ds:uri="ced1f869-46ee-4577-b719-a3780e85f063"/>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67d401d2-f188-413a-a861-21434c65fcae"/>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2856713-4512-483E-8262-EC27C82B4EF5}">
  <ds:schemaRefs>
    <ds:schemaRef ds:uri="http://schemas.microsoft.com/sharepoint/v3/contenttype/forms"/>
  </ds:schemaRefs>
</ds:datastoreItem>
</file>

<file path=customXml/itemProps3.xml><?xml version="1.0" encoding="utf-8"?>
<ds:datastoreItem xmlns:ds="http://schemas.openxmlformats.org/officeDocument/2006/customXml" ds:itemID="{AD79984B-8825-4A7D-A81A-0A90CE1BB1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d1f869-46ee-4577-b719-a3780e85f063"/>
    <ds:schemaRef ds:uri="67d401d2-f188-413a-a861-21434c65fc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9689</TotalTime>
  <Words>526</Words>
  <Application>Microsoft Office PowerPoint</Application>
  <PresentationFormat>Widescreen</PresentationFormat>
  <Paragraphs>80</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Szymanowski, Michal</dc:creator>
  <cp:lastModifiedBy>Szymanowski, Michal</cp:lastModifiedBy>
  <cp:revision>7</cp:revision>
  <dcterms:created xsi:type="dcterms:W3CDTF">2024-05-15T07:39:56Z</dcterms:created>
  <dcterms:modified xsi:type="dcterms:W3CDTF">2024-05-24T07:41:22Z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0x010100B52BBEE6387CC84B9BA44DD4D9BF0E1A</vt:lpwstr>
  </property>
  <property fmtid="{D5CDD505-2E9C-101B-9397-08002B2CF9AE}" pid="3" name="MSIP_Label_4791b42f-c435-42ca-9531-75a3f42aae3d_Enabled">
    <vt:lpwstr>true</vt:lpwstr>
  </property>
  <property fmtid="{D5CDD505-2E9C-101B-9397-08002B2CF9AE}" pid="4" name="MSIP_Label_4791b42f-c435-42ca-9531-75a3f42aae3d_SetDate">
    <vt:lpwstr>2024-05-15T15:08:38Z</vt:lpwstr>
  </property>
  <property fmtid="{D5CDD505-2E9C-101B-9397-08002B2CF9AE}" pid="5" name="MSIP_Label_4791b42f-c435-42ca-9531-75a3f42aae3d_Method">
    <vt:lpwstr>Privileged</vt:lpwstr>
  </property>
  <property fmtid="{D5CDD505-2E9C-101B-9397-08002B2CF9AE}" pid="6" name="MSIP_Label_4791b42f-c435-42ca-9531-75a3f42aae3d_Name">
    <vt:lpwstr>4791b42f-c435-42ca-9531-75a3f42aae3d</vt:lpwstr>
  </property>
  <property fmtid="{D5CDD505-2E9C-101B-9397-08002B2CF9AE}" pid="7" name="MSIP_Label_4791b42f-c435-42ca-9531-75a3f42aae3d_SiteId">
    <vt:lpwstr>7a916015-20ae-4ad1-9170-eefd915e9272</vt:lpwstr>
  </property>
  <property fmtid="{D5CDD505-2E9C-101B-9397-08002B2CF9AE}" pid="8" name="MSIP_Label_4791b42f-c435-42ca-9531-75a3f42aae3d_ActionId">
    <vt:lpwstr>2868f797-defb-4153-a91a-7d3fd997991a</vt:lpwstr>
  </property>
  <property fmtid="{D5CDD505-2E9C-101B-9397-08002B2CF9AE}" pid="9" name="MSIP_Label_4791b42f-c435-42ca-9531-75a3f42aae3d_ContentBits">
    <vt:lpwstr>0</vt:lpwstr>
  </property>
</Properties>
</file>