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100" d="100"/>
          <a:sy n="100" d="100"/>
        </p:scale>
        <p:origin x="9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C49B-F4DE-3F78-273A-98268ADA38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07E75-420B-5275-986B-04A62119A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F7573-6C6B-B9E0-CF5F-049DABB94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BA987-E690-C415-FEF7-C8D69ADC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64874-509D-0BF7-0249-EE6F055D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5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DA05F-1D78-4FC2-F8C5-7B7A63275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00B49C-9224-5C34-517B-0BFD436014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28F12-CCCF-86DC-9CA2-2CFC67F4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0D484-9DA8-0A40-37CE-E4E799433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D0F58-1879-0234-ECA0-006CA1627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33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7CB576-3476-43FE-7E91-42641F9D68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E7728-6257-6F13-ED1C-C6A0B186B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7B2FB-88DF-83B4-F623-0DF07FCD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BFF76-D244-1CCB-1698-0903BE43D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12A5F-6DAE-C14A-8B71-61F52A9AE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8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52893-2050-6BB9-7750-5F3F64FCD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6A961-0315-3135-53E8-1115A5D06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69D2C-DCD8-94D0-E47C-A8A5C814A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4EA9D-04F9-7AD1-AAA8-3347AC1EA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56074-7C48-73FC-E7C4-BF35CED6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6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CD66-D97F-571A-CEC8-409EB6E43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10D0F-9F73-155C-C5BD-ABBA9686F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ED39F-F75D-B425-0E4A-0E6336617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48C7B-F2E9-B363-BDB8-8CFB4B210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D21B6-3617-FEC3-E6D9-B8A60066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8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D7D8B-8A04-CA3F-7C41-ACFB365A1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58C88-1BA4-6A27-D6B7-2A53DDBCE0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CF045-A341-5690-B246-1EDB5168B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ABE6D-6CD0-D182-4F8A-BBC5D5BD3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6B2C5B-E97D-9DAB-06B5-7DAA237B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4CF95-BD9D-214B-68ED-A4CAC56F6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0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43BAC-2734-EA1A-D1C1-DFF5E8974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955AA-772A-DBFE-2D88-021874BB4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76272-CF9D-2789-AA07-46CA3F802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879D34-5B0A-1E59-C84E-787619D5B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84F908-FB3C-9C48-068A-91C3C2FD93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51914D-2DD5-3AA6-DD68-91CCA7C7E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F9B005-F300-4E44-ABC9-117E22585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8EF3A8-FCB8-A57C-B12C-C2F184A61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9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23BD5-A126-9E33-05F6-DD5C130C1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B3B48A-3D3D-36E8-D590-FD155CBA9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5A53D3-0544-133D-00F8-458D6D7B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BA09A-C5FD-6329-A680-CD0B9D71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81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89485-840E-B881-3DEE-C4813FFCD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404D4-8D9A-824B-1C65-E2EE9F183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0F141-D1A8-A148-30C0-EB889AF8B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4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2C55A-A611-4E4F-723A-BCC8A8B58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D1257-04B9-6B94-4AB9-9F628A4BD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F0336-5546-9E6D-5481-C90F5F7DCC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F1CB2E-F650-608D-C192-BA97012A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3B1AA-3FE9-AF22-7D55-E0B13032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7EB94-A168-5AD3-263D-68FD369BC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6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CD3A-6F9F-23BA-5DAE-5140F225B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AB724A-70A3-9236-8394-153FE3F9A3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229796-591A-9238-6134-F9CC661B8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C128B-0155-2146-280F-C18248D0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E8710-17AE-61E2-1201-2A6EF047A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A9CFFF-CBDD-6128-80F3-1C945A62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7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56E05A-956F-7AC8-4C67-19AFEC138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F3B5F-6AE4-C509-509E-035DDB5A9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4E247-F164-AB10-69CB-7AFC67C55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1CB9F-5E7F-402B-8C99-0646B0494DB8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BDCAA-D13C-E4AB-39F0-B7B92D610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977B1-2855-60C5-3D58-64C727FE2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53C67-77EF-4907-B47E-C84F1D25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4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D8CC74-EF14-171F-10CD-E49ADBF12764}"/>
              </a:ext>
            </a:extLst>
          </p:cNvPr>
          <p:cNvSpPr txBox="1">
            <a:spLocks/>
          </p:cNvSpPr>
          <p:nvPr/>
        </p:nvSpPr>
        <p:spPr>
          <a:xfrm>
            <a:off x="626706" y="115011"/>
            <a:ext cx="10515600" cy="1061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50" b="1" dirty="0">
                <a:highlight>
                  <a:srgbClr val="00FFFF"/>
                </a:highlight>
              </a:rPr>
              <a:t>Pending  MOT change</a:t>
            </a:r>
          </a:p>
          <a:p>
            <a:pPr algn="l"/>
            <a:r>
              <a:rPr lang="en-US" sz="1050" dirty="0"/>
              <a:t>Show the number of pending requests in the summary. Clicking on the number should show SKU wise actions for review and approving the MOT requests</a:t>
            </a:r>
          </a:p>
          <a:p>
            <a:pPr algn="l"/>
            <a:r>
              <a:rPr lang="en-US" sz="1050" dirty="0"/>
              <a:t>All CS, AMP and LNO users. More than 1000 number of Critical shipments executed until now. This will help in speeding up MOT change for critical shipments</a:t>
            </a:r>
            <a:endParaRPr lang="en-SG" sz="10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04EAB-F77E-F6EA-03CE-4278AD4B0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27" y="2063407"/>
            <a:ext cx="2230676" cy="3726193"/>
          </a:xfrm>
          <a:prstGeom prst="rect">
            <a:avLst/>
          </a:prstGeom>
        </p:spPr>
      </p:pic>
      <p:sp>
        <p:nvSpPr>
          <p:cNvPr id="6" name="Callout: Line with Accent Bar 5">
            <a:extLst>
              <a:ext uri="{FF2B5EF4-FFF2-40B4-BE49-F238E27FC236}">
                <a16:creationId xmlns:a16="http://schemas.microsoft.com/office/drawing/2014/main" id="{D33EE172-DF1F-0F33-05C5-C0AAAB97E607}"/>
              </a:ext>
            </a:extLst>
          </p:cNvPr>
          <p:cNvSpPr/>
          <p:nvPr/>
        </p:nvSpPr>
        <p:spPr>
          <a:xfrm>
            <a:off x="3249459" y="260458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b="1" dirty="0"/>
              <a:t>Pending MOT change</a:t>
            </a:r>
          </a:p>
          <a:p>
            <a:r>
              <a:rPr lang="en-US" sz="1000" strike="sngStrike" dirty="0">
                <a:solidFill>
                  <a:schemeClr val="bg2">
                    <a:lumMod val="90000"/>
                  </a:schemeClr>
                </a:solidFill>
              </a:rPr>
              <a:t>Pending Ocean/Road -&gt; Air Request</a:t>
            </a:r>
            <a:endParaRPr lang="en-SG" sz="1000" strike="sngStrike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Callout: Line with Accent Bar 6">
            <a:extLst>
              <a:ext uri="{FF2B5EF4-FFF2-40B4-BE49-F238E27FC236}">
                <a16:creationId xmlns:a16="http://schemas.microsoft.com/office/drawing/2014/main" id="{530520EA-756D-06C5-F17D-26090B34C5E8}"/>
              </a:ext>
            </a:extLst>
          </p:cNvPr>
          <p:cNvSpPr/>
          <p:nvPr/>
        </p:nvSpPr>
        <p:spPr>
          <a:xfrm>
            <a:off x="3249459" y="3086663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Disabled if this category is chosen</a:t>
            </a:r>
          </a:p>
          <a:p>
            <a:r>
              <a:rPr lang="en-US" sz="1000" dirty="0"/>
              <a:t>(Type/Subtype values &amp; disabled should be configured from backend table</a:t>
            </a:r>
            <a:endParaRPr lang="en-SG" sz="1000" dirty="0"/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1F4BE84D-2597-4696-63BA-1FC830E25F4A}"/>
              </a:ext>
            </a:extLst>
          </p:cNvPr>
          <p:cNvSpPr/>
          <p:nvPr/>
        </p:nvSpPr>
        <p:spPr>
          <a:xfrm>
            <a:off x="3249459" y="3979293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User View drop down</a:t>
            </a:r>
            <a:endParaRPr lang="en-SG" sz="1000" dirty="0"/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C1DA9080-1F9B-6ED9-9FE9-AE4A97C25809}"/>
              </a:ext>
            </a:extLst>
          </p:cNvPr>
          <p:cNvSpPr/>
          <p:nvPr/>
        </p:nvSpPr>
        <p:spPr>
          <a:xfrm>
            <a:off x="3249459" y="4461375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Threshold drop down</a:t>
            </a:r>
            <a:endParaRPr lang="en-SG" sz="1000" dirty="0"/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197101E9-95BA-D56F-3EAE-25C0452FBC49}"/>
              </a:ext>
            </a:extLst>
          </p:cNvPr>
          <p:cNvSpPr/>
          <p:nvPr/>
        </p:nvSpPr>
        <p:spPr>
          <a:xfrm>
            <a:off x="3249459" y="4912356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Free Text. E.g. “My APAC MOT requests”</a:t>
            </a:r>
            <a:endParaRPr lang="en-SG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780176" y="1291905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119584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419449" y="285226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Summary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6BD93F0-87B4-96A5-A9A0-4F07846A12DB}"/>
              </a:ext>
            </a:extLst>
          </p:cNvPr>
          <p:cNvSpPr/>
          <p:nvPr/>
        </p:nvSpPr>
        <p:spPr>
          <a:xfrm>
            <a:off x="618814" y="997240"/>
            <a:ext cx="2230676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10</a:t>
            </a:r>
          </a:p>
          <a:p>
            <a:r>
              <a:rPr lang="en-US" sz="1000" b="1" dirty="0"/>
              <a:t>My APAC MOT Request</a:t>
            </a:r>
          </a:p>
          <a:p>
            <a:r>
              <a:rPr lang="en-SG" sz="1000" dirty="0"/>
              <a:t>Pending </a:t>
            </a:r>
            <a:r>
              <a:rPr lang="en-US" sz="1000" dirty="0"/>
              <a:t>MOT change</a:t>
            </a:r>
            <a:endParaRPr lang="en-SG" sz="1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C3C2D2-03A3-D86A-D97A-CD1574C0BDFE}"/>
              </a:ext>
            </a:extLst>
          </p:cNvPr>
          <p:cNvCxnSpPr>
            <a:cxnSpLocks/>
          </p:cNvCxnSpPr>
          <p:nvPr/>
        </p:nvCxnSpPr>
        <p:spPr>
          <a:xfrm flipH="1">
            <a:off x="987201" y="377505"/>
            <a:ext cx="3324740" cy="78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EF6261-4C6E-A9D8-BF23-7C526B968880}"/>
              </a:ext>
            </a:extLst>
          </p:cNvPr>
          <p:cNvSpPr txBox="1"/>
          <p:nvPr/>
        </p:nvSpPr>
        <p:spPr>
          <a:xfrm>
            <a:off x="4379052" y="176196"/>
            <a:ext cx="32633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Number of requests with Action:</a:t>
            </a:r>
          </a:p>
          <a:p>
            <a:pPr marL="228600" indent="-228600">
              <a:buAutoNum type="arabicParenR"/>
            </a:pPr>
            <a:r>
              <a:rPr lang="en-US" sz="1100" dirty="0"/>
              <a:t>Ocean -&gt; AIR</a:t>
            </a:r>
          </a:p>
          <a:p>
            <a:pPr marL="228600" indent="-228600">
              <a:buAutoNum type="arabicParenR"/>
            </a:pPr>
            <a:r>
              <a:rPr lang="en-US" sz="1100" dirty="0"/>
              <a:t>Road -&gt; AIR</a:t>
            </a:r>
          </a:p>
          <a:p>
            <a:r>
              <a:rPr lang="en-US" sz="1100" dirty="0"/>
              <a:t>In statuses: </a:t>
            </a:r>
          </a:p>
          <a:p>
            <a:pPr marL="228600" indent="-228600">
              <a:buAutoNum type="arabicParenR"/>
            </a:pPr>
            <a:r>
              <a:rPr lang="en-US" sz="1100" dirty="0"/>
              <a:t>Submitted</a:t>
            </a:r>
          </a:p>
          <a:p>
            <a:pPr marL="228600" indent="-228600">
              <a:buAutoNum type="arabicParenR"/>
            </a:pPr>
            <a:r>
              <a:rPr lang="en-US" sz="1100" dirty="0"/>
              <a:t>Not Submitted</a:t>
            </a:r>
          </a:p>
          <a:p>
            <a:pPr marL="228600" indent="-228600">
              <a:buAutoNum type="arabicParenR"/>
            </a:pPr>
            <a:r>
              <a:rPr lang="en-US" sz="1100" dirty="0"/>
              <a:t>Returned</a:t>
            </a:r>
          </a:p>
          <a:p>
            <a:pPr marL="228600" indent="-228600">
              <a:buAutoNum type="arabicParenR"/>
            </a:pPr>
            <a:r>
              <a:rPr lang="en-US" sz="1100" dirty="0"/>
              <a:t>Cancelled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8B99B5-627C-5E81-98A9-A41C9B1B6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373" y="1911640"/>
            <a:ext cx="8385146" cy="438757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E9BF941-E8F7-ACF7-BA04-DE89A0658040}"/>
              </a:ext>
            </a:extLst>
          </p:cNvPr>
          <p:cNvCxnSpPr>
            <a:cxnSpLocks/>
          </p:cNvCxnSpPr>
          <p:nvPr/>
        </p:nvCxnSpPr>
        <p:spPr>
          <a:xfrm>
            <a:off x="6096000" y="469892"/>
            <a:ext cx="917196" cy="3635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5CB116-5338-CE0C-AD50-D647122AB01B}"/>
              </a:ext>
            </a:extLst>
          </p:cNvPr>
          <p:cNvCxnSpPr>
            <a:cxnSpLocks/>
          </p:cNvCxnSpPr>
          <p:nvPr/>
        </p:nvCxnSpPr>
        <p:spPr>
          <a:xfrm>
            <a:off x="5217952" y="899471"/>
            <a:ext cx="5821863" cy="3167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C57ABB-0DA8-EDFB-F3E9-EE39BC59FD82}"/>
              </a:ext>
            </a:extLst>
          </p:cNvPr>
          <p:cNvCxnSpPr>
            <a:cxnSpLocks/>
          </p:cNvCxnSpPr>
          <p:nvPr/>
        </p:nvCxnSpPr>
        <p:spPr>
          <a:xfrm flipV="1">
            <a:off x="694984" y="1596529"/>
            <a:ext cx="0" cy="65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33892" y="215685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V="1">
            <a:off x="1132610" y="1760672"/>
            <a:ext cx="0" cy="907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641757" y="2632711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</a:t>
            </a:r>
          </a:p>
        </p:txBody>
      </p:sp>
    </p:spTree>
    <p:extLst>
      <p:ext uri="{BB962C8B-B14F-4D97-AF65-F5344CB8AC3E}">
        <p14:creationId xmlns:p14="http://schemas.microsoft.com/office/powerpoint/2010/main" val="340551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A879C93A-CCA7-1565-6878-B3CFEC75A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575" y="3746939"/>
            <a:ext cx="5391567" cy="27471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302004" y="200164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Detailed 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5426042" y="11589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5620561" y="389340"/>
            <a:ext cx="24664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 (Pending MOT change)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39A934-CFD6-45FC-7754-005579C3D582}"/>
              </a:ext>
            </a:extLst>
          </p:cNvPr>
          <p:cNvSpPr/>
          <p:nvPr/>
        </p:nvSpPr>
        <p:spPr>
          <a:xfrm>
            <a:off x="2862282" y="870543"/>
            <a:ext cx="3433665" cy="5685453"/>
          </a:xfrm>
          <a:prstGeom prst="roundRect">
            <a:avLst>
              <a:gd name="adj" fmla="val 612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C8ECE-536F-AB7E-1D57-8AFA8860C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989" y="1018514"/>
            <a:ext cx="2762250" cy="3562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64728C-FD59-FEB0-E8DA-761D12C93D05}"/>
              </a:ext>
            </a:extLst>
          </p:cNvPr>
          <p:cNvSpPr txBox="1"/>
          <p:nvPr/>
        </p:nvSpPr>
        <p:spPr>
          <a:xfrm>
            <a:off x="3098613" y="1100683"/>
            <a:ext cx="1480501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/>
              <a:t>My APAC MOT Request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H="1">
            <a:off x="3362855" y="268448"/>
            <a:ext cx="2006100" cy="946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38ADF1-5C89-53A3-5BF4-E9314AD12289}"/>
              </a:ext>
            </a:extLst>
          </p:cNvPr>
          <p:cNvCxnSpPr>
            <a:cxnSpLocks/>
          </p:cNvCxnSpPr>
          <p:nvPr/>
        </p:nvCxnSpPr>
        <p:spPr>
          <a:xfrm flipH="1">
            <a:off x="3729913" y="569496"/>
            <a:ext cx="1865479" cy="86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2DF578-B7B3-BD78-F8B3-385FB758354D}"/>
              </a:ext>
            </a:extLst>
          </p:cNvPr>
          <p:cNvSpPr txBox="1"/>
          <p:nvPr/>
        </p:nvSpPr>
        <p:spPr>
          <a:xfrm>
            <a:off x="6096000" y="672352"/>
            <a:ext cx="24664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Material | Location | Market ETA</a:t>
            </a:r>
          </a:p>
          <a:p>
            <a:endParaRPr lang="en-US" sz="11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8F88E4-247A-9B3E-8F68-F87BBF3B2EAB}"/>
              </a:ext>
            </a:extLst>
          </p:cNvPr>
          <p:cNvCxnSpPr>
            <a:cxnSpLocks/>
          </p:cNvCxnSpPr>
          <p:nvPr/>
        </p:nvCxnSpPr>
        <p:spPr>
          <a:xfrm>
            <a:off x="7093209" y="919601"/>
            <a:ext cx="993778" cy="4086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70B9639-EC0F-CC35-3551-B588AE407E09}"/>
              </a:ext>
            </a:extLst>
          </p:cNvPr>
          <p:cNvSpPr txBox="1"/>
          <p:nvPr/>
        </p:nvSpPr>
        <p:spPr>
          <a:xfrm>
            <a:off x="3322463" y="1644389"/>
            <a:ext cx="211794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2528D-5D24-6180-AB1E-182DFB1DD5A3}"/>
              </a:ext>
            </a:extLst>
          </p:cNvPr>
          <p:cNvSpPr txBox="1"/>
          <p:nvPr/>
        </p:nvSpPr>
        <p:spPr>
          <a:xfrm>
            <a:off x="3322463" y="1971287"/>
            <a:ext cx="204649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8D562E-5CDE-2AC3-FCC6-1AD2BC9834F6}"/>
              </a:ext>
            </a:extLst>
          </p:cNvPr>
          <p:cNvSpPr txBox="1"/>
          <p:nvPr/>
        </p:nvSpPr>
        <p:spPr>
          <a:xfrm>
            <a:off x="336202" y="1544361"/>
            <a:ext cx="24664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expand, detailed view is presented:</a:t>
            </a:r>
          </a:p>
          <a:p>
            <a:endParaRPr lang="en-US" sz="1100" dirty="0"/>
          </a:p>
        </p:txBody>
      </p:sp>
      <p:graphicFrame>
        <p:nvGraphicFramePr>
          <p:cNvPr id="34" name="Table 10">
            <a:extLst>
              <a:ext uri="{FF2B5EF4-FFF2-40B4-BE49-F238E27FC236}">
                <a16:creationId xmlns:a16="http://schemas.microsoft.com/office/drawing/2014/main" id="{1A838C51-2480-9BC9-DA7F-D9D179653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784002"/>
              </p:ext>
            </p:extLst>
          </p:nvPr>
        </p:nvGraphicFramePr>
        <p:xfrm>
          <a:off x="164007" y="2070061"/>
          <a:ext cx="2648587" cy="20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099">
                  <a:extLst>
                    <a:ext uri="{9D8B030D-6E8A-4147-A177-3AD203B41FA5}">
                      <a16:colId xmlns:a16="http://schemas.microsoft.com/office/drawing/2014/main" val="1212876032"/>
                    </a:ext>
                  </a:extLst>
                </a:gridCol>
                <a:gridCol w="1336488">
                  <a:extLst>
                    <a:ext uri="{9D8B030D-6E8A-4147-A177-3AD203B41FA5}">
                      <a16:colId xmlns:a16="http://schemas.microsoft.com/office/drawing/2014/main" val="1465628966"/>
                    </a:ext>
                  </a:extLst>
                </a:gridCol>
              </a:tblGrid>
              <a:tr h="148253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Material – Material Desc. - Location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0080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Ocean to Air / Road to Air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Ocean to Air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80364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Submitted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04833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(EA)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15000 (EA)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1713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(Pallets)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5 (Pallets)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064244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Market 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2024-09-01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746571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Lead Time Improvement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17 (days)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85985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Comment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8745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Hyperlink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Hyperlink to </a:t>
                      </a:r>
                      <a:r>
                        <a:rPr lang="en-US" sz="700" dirty="0" err="1"/>
                        <a:t>sr</a:t>
                      </a:r>
                      <a:r>
                        <a:rPr lang="en-US" sz="700" dirty="0"/>
                        <a:t>/lop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3036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FB25D2F0-2830-145C-5209-46555999D9EF}"/>
              </a:ext>
            </a:extLst>
          </p:cNvPr>
          <p:cNvSpPr txBox="1"/>
          <p:nvPr/>
        </p:nvSpPr>
        <p:spPr>
          <a:xfrm>
            <a:off x="164007" y="5992901"/>
            <a:ext cx="1915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Hyperlink to Material – Location (it will present full horizon and all shipments related to Material – Location)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21B7C7-3EA3-DA6B-99A3-BE45360BEFA3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524369" y="4092941"/>
            <a:ext cx="963931" cy="181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FCE542FB-3475-B7A2-0036-F36EB0301443}"/>
              </a:ext>
            </a:extLst>
          </p:cNvPr>
          <p:cNvCxnSpPr>
            <a:cxnSpLocks/>
          </p:cNvCxnSpPr>
          <p:nvPr/>
        </p:nvCxnSpPr>
        <p:spPr>
          <a:xfrm>
            <a:off x="2644140" y="2400921"/>
            <a:ext cx="6548218" cy="2410083"/>
          </a:xfrm>
          <a:prstGeom prst="bentConnector3">
            <a:avLst>
              <a:gd name="adj1" fmla="val 19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5685CF7E-957E-9AD1-AA69-CAD33FF7DEFA}"/>
              </a:ext>
            </a:extLst>
          </p:cNvPr>
          <p:cNvCxnSpPr>
            <a:cxnSpLocks/>
          </p:cNvCxnSpPr>
          <p:nvPr/>
        </p:nvCxnSpPr>
        <p:spPr>
          <a:xfrm>
            <a:off x="2400300" y="2869491"/>
            <a:ext cx="4748277" cy="2219655"/>
          </a:xfrm>
          <a:prstGeom prst="bentConnector3">
            <a:avLst>
              <a:gd name="adj1" fmla="val -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F54BE6A0-DCCD-0E0C-0934-6F17EE078107}"/>
              </a:ext>
            </a:extLst>
          </p:cNvPr>
          <p:cNvCxnSpPr>
            <a:cxnSpLocks/>
          </p:cNvCxnSpPr>
          <p:nvPr/>
        </p:nvCxnSpPr>
        <p:spPr>
          <a:xfrm>
            <a:off x="2223083" y="3079567"/>
            <a:ext cx="5114728" cy="2062297"/>
          </a:xfrm>
          <a:prstGeom prst="bentConnector3">
            <a:avLst>
              <a:gd name="adj1" fmla="val 6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AA703A5F-A8CA-0DC7-E6F3-5F9F29B3D98E}"/>
              </a:ext>
            </a:extLst>
          </p:cNvPr>
          <p:cNvCxnSpPr>
            <a:cxnSpLocks/>
          </p:cNvCxnSpPr>
          <p:nvPr/>
        </p:nvCxnSpPr>
        <p:spPr>
          <a:xfrm>
            <a:off x="2065020" y="3289889"/>
            <a:ext cx="5920866" cy="1954347"/>
          </a:xfrm>
          <a:prstGeom prst="bentConnector3">
            <a:avLst>
              <a:gd name="adj1" fmla="val 5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or: Elbow 76">
            <a:extLst>
              <a:ext uri="{FF2B5EF4-FFF2-40B4-BE49-F238E27FC236}">
                <a16:creationId xmlns:a16="http://schemas.microsoft.com/office/drawing/2014/main" id="{9A19BF2B-616C-3548-F14F-5136F7B9B497}"/>
              </a:ext>
            </a:extLst>
          </p:cNvPr>
          <p:cNvCxnSpPr>
            <a:cxnSpLocks/>
          </p:cNvCxnSpPr>
          <p:nvPr/>
        </p:nvCxnSpPr>
        <p:spPr>
          <a:xfrm>
            <a:off x="1912620" y="3558540"/>
            <a:ext cx="8050298" cy="1884371"/>
          </a:xfrm>
          <a:prstGeom prst="bentConnector3">
            <a:avLst>
              <a:gd name="adj1" fmla="val 5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7486068F-F253-9CF6-B422-F8F954932238}"/>
              </a:ext>
            </a:extLst>
          </p:cNvPr>
          <p:cNvCxnSpPr>
            <a:cxnSpLocks/>
          </p:cNvCxnSpPr>
          <p:nvPr/>
        </p:nvCxnSpPr>
        <p:spPr>
          <a:xfrm>
            <a:off x="2552700" y="2607953"/>
            <a:ext cx="8017110" cy="2453591"/>
          </a:xfrm>
          <a:prstGeom prst="bentConnector3">
            <a:avLst>
              <a:gd name="adj1" fmla="val 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179D3B-A963-03E0-288E-06A88A291EB6}"/>
              </a:ext>
            </a:extLst>
          </p:cNvPr>
          <p:cNvCxnSpPr>
            <a:cxnSpLocks/>
          </p:cNvCxnSpPr>
          <p:nvPr/>
        </p:nvCxnSpPr>
        <p:spPr>
          <a:xfrm flipH="1">
            <a:off x="4282398" y="835989"/>
            <a:ext cx="1715834" cy="817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7D63E00F-4487-0008-EDF1-E960F76944C3}"/>
              </a:ext>
            </a:extLst>
          </p:cNvPr>
          <p:cNvSpPr txBox="1"/>
          <p:nvPr/>
        </p:nvSpPr>
        <p:spPr>
          <a:xfrm>
            <a:off x="3336494" y="2238692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7E931AC-D432-529F-89DE-B896594759A9}"/>
              </a:ext>
            </a:extLst>
          </p:cNvPr>
          <p:cNvSpPr txBox="1"/>
          <p:nvPr/>
        </p:nvSpPr>
        <p:spPr>
          <a:xfrm>
            <a:off x="3345281" y="2544791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7C02389-3F89-43CB-A950-651E936C98F5}"/>
              </a:ext>
            </a:extLst>
          </p:cNvPr>
          <p:cNvSpPr txBox="1"/>
          <p:nvPr/>
        </p:nvSpPr>
        <p:spPr>
          <a:xfrm>
            <a:off x="3354068" y="2850890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B63E57B-1232-752D-2AC1-185FBE52067F}"/>
              </a:ext>
            </a:extLst>
          </p:cNvPr>
          <p:cNvSpPr txBox="1"/>
          <p:nvPr/>
        </p:nvSpPr>
        <p:spPr>
          <a:xfrm>
            <a:off x="3362855" y="3156989"/>
            <a:ext cx="192987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EE49804-BCEF-492C-8ED9-38214F39F6AC}"/>
              </a:ext>
            </a:extLst>
          </p:cNvPr>
          <p:cNvSpPr txBox="1"/>
          <p:nvPr/>
        </p:nvSpPr>
        <p:spPr>
          <a:xfrm>
            <a:off x="3371642" y="3463088"/>
            <a:ext cx="1921085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Market ETA</a:t>
            </a: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65FB8F61-4D6E-24D6-6F4C-21A964982950}"/>
              </a:ext>
            </a:extLst>
          </p:cNvPr>
          <p:cNvCxnSpPr>
            <a:cxnSpLocks/>
          </p:cNvCxnSpPr>
          <p:nvPr/>
        </p:nvCxnSpPr>
        <p:spPr>
          <a:xfrm>
            <a:off x="1670277" y="3806688"/>
            <a:ext cx="8731023" cy="1911206"/>
          </a:xfrm>
          <a:prstGeom prst="bentConnector3">
            <a:avLst>
              <a:gd name="adj1" fmla="val -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EDA90F-DB23-8638-3B2B-E7C9C3855ED4}"/>
              </a:ext>
            </a:extLst>
          </p:cNvPr>
          <p:cNvSpPr/>
          <p:nvPr/>
        </p:nvSpPr>
        <p:spPr>
          <a:xfrm>
            <a:off x="5591242" y="1618480"/>
            <a:ext cx="134773" cy="213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74335F-6775-3F84-8A16-CDA88A8D56B2}"/>
              </a:ext>
            </a:extLst>
          </p:cNvPr>
          <p:cNvCxnSpPr>
            <a:cxnSpLocks/>
          </p:cNvCxnSpPr>
          <p:nvPr/>
        </p:nvCxnSpPr>
        <p:spPr>
          <a:xfrm flipV="1">
            <a:off x="1322058" y="1846160"/>
            <a:ext cx="4431847" cy="22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9E6B456-36DD-87ED-0C2E-B9CD0862EB3E}"/>
              </a:ext>
            </a:extLst>
          </p:cNvPr>
          <p:cNvCxnSpPr>
            <a:cxnSpLocks/>
          </p:cNvCxnSpPr>
          <p:nvPr/>
        </p:nvCxnSpPr>
        <p:spPr>
          <a:xfrm flipH="1">
            <a:off x="5654029" y="1688376"/>
            <a:ext cx="2530726" cy="34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6BC65AF-C797-4F7C-850D-0537E8B4D1E7}"/>
              </a:ext>
            </a:extLst>
          </p:cNvPr>
          <p:cNvSpPr txBox="1"/>
          <p:nvPr/>
        </p:nvSpPr>
        <p:spPr>
          <a:xfrm>
            <a:off x="8247542" y="1533213"/>
            <a:ext cx="38777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“check” it should turn green and with next refresh notification related to this Material – Loc. – ETA should not be presented to the User. By clicking notification popup: “You confirmed notification as read. It will not be presented to you anymore” And user has options: “OK” and “Cancel” to confirm or cancel action.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33FCF8A-1C86-0A4D-A017-5B1D82BAE741}"/>
              </a:ext>
            </a:extLst>
          </p:cNvPr>
          <p:cNvSpPr txBox="1"/>
          <p:nvPr/>
        </p:nvSpPr>
        <p:spPr>
          <a:xfrm>
            <a:off x="2877155" y="5898374"/>
            <a:ext cx="15106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user clicks on box it become checked and “More details” section is activated below: 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A8318CCA-C3B2-BD7D-A992-901BF1CD9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397" y="5996815"/>
            <a:ext cx="1944915" cy="848971"/>
          </a:xfrm>
          <a:prstGeom prst="rect">
            <a:avLst/>
          </a:prstGeom>
        </p:spPr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CD99727D-4C5D-1F04-B013-5958667ABF54}"/>
              </a:ext>
            </a:extLst>
          </p:cNvPr>
          <p:cNvSpPr/>
          <p:nvPr/>
        </p:nvSpPr>
        <p:spPr>
          <a:xfrm>
            <a:off x="3098613" y="3806688"/>
            <a:ext cx="2676264" cy="6558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0580925-C311-5783-B14F-369522A7FFFE}"/>
              </a:ext>
            </a:extLst>
          </p:cNvPr>
          <p:cNvCxnSpPr>
            <a:cxnSpLocks/>
          </p:cNvCxnSpPr>
          <p:nvPr/>
        </p:nvCxnSpPr>
        <p:spPr>
          <a:xfrm flipH="1" flipV="1">
            <a:off x="3236913" y="2037450"/>
            <a:ext cx="27698" cy="4169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Oval 122">
            <a:extLst>
              <a:ext uri="{FF2B5EF4-FFF2-40B4-BE49-F238E27FC236}">
                <a16:creationId xmlns:a16="http://schemas.microsoft.com/office/drawing/2014/main" id="{58E01D34-B388-9BCB-EB97-319A47F85FAD}"/>
              </a:ext>
            </a:extLst>
          </p:cNvPr>
          <p:cNvSpPr/>
          <p:nvPr/>
        </p:nvSpPr>
        <p:spPr>
          <a:xfrm>
            <a:off x="7690025" y="1252046"/>
            <a:ext cx="4697777" cy="16408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7DF0DB3-216A-7A67-3CBD-D718DD576BA1}"/>
              </a:ext>
            </a:extLst>
          </p:cNvPr>
          <p:cNvSpPr txBox="1"/>
          <p:nvPr/>
        </p:nvSpPr>
        <p:spPr>
          <a:xfrm>
            <a:off x="9303273" y="2444763"/>
            <a:ext cx="20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Not MVP functionality, do not present “check” button</a:t>
            </a:r>
          </a:p>
        </p:txBody>
      </p:sp>
    </p:spTree>
    <p:extLst>
      <p:ext uri="{BB962C8B-B14F-4D97-AF65-F5344CB8AC3E}">
        <p14:creationId xmlns:p14="http://schemas.microsoft.com/office/powerpoint/2010/main" val="1266259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D8CC74-EF14-171F-10CD-E49ADBF12764}"/>
              </a:ext>
            </a:extLst>
          </p:cNvPr>
          <p:cNvSpPr txBox="1">
            <a:spLocks/>
          </p:cNvSpPr>
          <p:nvPr/>
        </p:nvSpPr>
        <p:spPr>
          <a:xfrm>
            <a:off x="626706" y="115011"/>
            <a:ext cx="10515600" cy="1061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Arial" panose="020B0604020202020204" pitchFamily="34" charset="0"/>
              <a:buNone/>
            </a:pPr>
            <a:r>
              <a:rPr lang="en-US" sz="1100" b="1" dirty="0">
                <a:highlight>
                  <a:srgbClr val="00FFFF"/>
                </a:highlight>
              </a:rPr>
              <a:t>Ocean Opportunities / Air Risks </a:t>
            </a:r>
          </a:p>
          <a:p>
            <a:pPr algn="l"/>
            <a:r>
              <a:rPr lang="en-US" sz="1100" dirty="0"/>
              <a:t>For the portfolio selected, user needs to see the number of SKUs that can be moved to ocean based on Opportunity advice. In the expanded view, the SKUs/shipments have to be broken down by horizon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A04EAB-F77E-F6EA-03CE-4278AD4B0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27" y="2063407"/>
            <a:ext cx="2230676" cy="3726193"/>
          </a:xfrm>
          <a:prstGeom prst="rect">
            <a:avLst/>
          </a:prstGeom>
        </p:spPr>
      </p:pic>
      <p:sp>
        <p:nvSpPr>
          <p:cNvPr id="6" name="Callout: Line with Accent Bar 5">
            <a:extLst>
              <a:ext uri="{FF2B5EF4-FFF2-40B4-BE49-F238E27FC236}">
                <a16:creationId xmlns:a16="http://schemas.microsoft.com/office/drawing/2014/main" id="{D33EE172-DF1F-0F33-05C5-C0AAAB97E607}"/>
              </a:ext>
            </a:extLst>
          </p:cNvPr>
          <p:cNvSpPr/>
          <p:nvPr/>
        </p:nvSpPr>
        <p:spPr>
          <a:xfrm>
            <a:off x="3249459" y="260458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b="1" dirty="0"/>
              <a:t>Ocean Opportunities / Air Risks</a:t>
            </a:r>
          </a:p>
          <a:p>
            <a:r>
              <a:rPr lang="en-US" sz="1000" dirty="0">
                <a:solidFill>
                  <a:schemeClr val="bg2">
                    <a:lumMod val="90000"/>
                  </a:schemeClr>
                </a:solidFill>
              </a:rPr>
              <a:t>Pending Ocean/Road -&gt; Air Request</a:t>
            </a:r>
            <a:endParaRPr lang="en-SG" sz="10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7" name="Callout: Line with Accent Bar 6">
            <a:extLst>
              <a:ext uri="{FF2B5EF4-FFF2-40B4-BE49-F238E27FC236}">
                <a16:creationId xmlns:a16="http://schemas.microsoft.com/office/drawing/2014/main" id="{530520EA-756D-06C5-F17D-26090B34C5E8}"/>
              </a:ext>
            </a:extLst>
          </p:cNvPr>
          <p:cNvSpPr/>
          <p:nvPr/>
        </p:nvSpPr>
        <p:spPr>
          <a:xfrm>
            <a:off x="3064930" y="2971586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49421"/>
              <a:gd name="adj4" fmla="val -2655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Type 1: Risk</a:t>
            </a:r>
          </a:p>
          <a:p>
            <a:r>
              <a:rPr lang="en-US" sz="1000" dirty="0"/>
              <a:t>Type 2: Opportunity</a:t>
            </a:r>
            <a:endParaRPr lang="en-SG" sz="1000" dirty="0"/>
          </a:p>
        </p:txBody>
      </p:sp>
      <p:sp>
        <p:nvSpPr>
          <p:cNvPr id="8" name="Callout: Line with Accent Bar 7">
            <a:extLst>
              <a:ext uri="{FF2B5EF4-FFF2-40B4-BE49-F238E27FC236}">
                <a16:creationId xmlns:a16="http://schemas.microsoft.com/office/drawing/2014/main" id="{1F4BE84D-2597-4696-63BA-1FC830E25F4A}"/>
              </a:ext>
            </a:extLst>
          </p:cNvPr>
          <p:cNvSpPr/>
          <p:nvPr/>
        </p:nvSpPr>
        <p:spPr>
          <a:xfrm>
            <a:off x="3249457" y="4099991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User View drop down</a:t>
            </a:r>
            <a:endParaRPr lang="en-SG" sz="1000" dirty="0"/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C1DA9080-1F9B-6ED9-9FE9-AE4A97C25809}"/>
              </a:ext>
            </a:extLst>
          </p:cNvPr>
          <p:cNvSpPr/>
          <p:nvPr/>
        </p:nvSpPr>
        <p:spPr>
          <a:xfrm>
            <a:off x="3249457" y="4564542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Threshold drop down</a:t>
            </a:r>
            <a:endParaRPr lang="en-SG" sz="1000" dirty="0"/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197101E9-95BA-D56F-3EAE-25C0452FBC49}"/>
              </a:ext>
            </a:extLst>
          </p:cNvPr>
          <p:cNvSpPr/>
          <p:nvPr/>
        </p:nvSpPr>
        <p:spPr>
          <a:xfrm>
            <a:off x="3249457" y="5029093"/>
            <a:ext cx="2110933" cy="367004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Free Text. E.g. “My APAC MOT Risks”</a:t>
            </a:r>
            <a:endParaRPr lang="en-SG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780176" y="1291905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Configuration</a:t>
            </a:r>
          </a:p>
        </p:txBody>
      </p:sp>
      <p:sp>
        <p:nvSpPr>
          <p:cNvPr id="12" name="Callout: Line with Accent Bar 11">
            <a:extLst>
              <a:ext uri="{FF2B5EF4-FFF2-40B4-BE49-F238E27FC236}">
                <a16:creationId xmlns:a16="http://schemas.microsoft.com/office/drawing/2014/main" id="{98249577-9DC2-39DF-507D-6CD6CACD1684}"/>
              </a:ext>
            </a:extLst>
          </p:cNvPr>
          <p:cNvSpPr/>
          <p:nvPr/>
        </p:nvSpPr>
        <p:spPr>
          <a:xfrm>
            <a:off x="3335184" y="3495657"/>
            <a:ext cx="2110933" cy="600269"/>
          </a:xfrm>
          <a:prstGeom prst="accentCallout1">
            <a:avLst>
              <a:gd name="adj1" fmla="val 45868"/>
              <a:gd name="adj2" fmla="val -8038"/>
              <a:gd name="adj3" fmla="val 51192"/>
              <a:gd name="adj4" fmla="val -3159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/>
              <a:t>Disabled if this category is chosen</a:t>
            </a:r>
          </a:p>
          <a:p>
            <a:r>
              <a:rPr lang="en-US" sz="1000" dirty="0"/>
              <a:t>(Type/Subtype values &amp; disabled should be configured from backend table</a:t>
            </a:r>
            <a:endParaRPr lang="en-SG" sz="1000" dirty="0"/>
          </a:p>
        </p:txBody>
      </p:sp>
    </p:spTree>
    <p:extLst>
      <p:ext uri="{BB962C8B-B14F-4D97-AF65-F5344CB8AC3E}">
        <p14:creationId xmlns:p14="http://schemas.microsoft.com/office/powerpoint/2010/main" val="4094601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BBF1E8-4BB9-2996-2CFD-81CD95A2F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936" y="2156855"/>
            <a:ext cx="8743947" cy="44170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419449" y="285226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Summary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6BD93F0-87B4-96A5-A9A0-4F07846A12DB}"/>
              </a:ext>
            </a:extLst>
          </p:cNvPr>
          <p:cNvSpPr/>
          <p:nvPr/>
        </p:nvSpPr>
        <p:spPr>
          <a:xfrm>
            <a:off x="618814" y="997240"/>
            <a:ext cx="2230676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10</a:t>
            </a:r>
          </a:p>
          <a:p>
            <a:r>
              <a:rPr lang="en-US" sz="1000" b="1" dirty="0"/>
              <a:t>My APAC MOT Opportunities</a:t>
            </a:r>
          </a:p>
          <a:p>
            <a:r>
              <a:rPr lang="en-US" sz="1000" dirty="0"/>
              <a:t>Ocean Opportunities / Air Risks</a:t>
            </a:r>
            <a:endParaRPr lang="en-SG" sz="1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6C3C2D2-03A3-D86A-D97A-CD1574C0BDFE}"/>
              </a:ext>
            </a:extLst>
          </p:cNvPr>
          <p:cNvCxnSpPr>
            <a:cxnSpLocks/>
          </p:cNvCxnSpPr>
          <p:nvPr/>
        </p:nvCxnSpPr>
        <p:spPr>
          <a:xfrm flipH="1">
            <a:off x="987201" y="377505"/>
            <a:ext cx="3324740" cy="788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EF6261-4C6E-A9D8-BF23-7C526B968880}"/>
              </a:ext>
            </a:extLst>
          </p:cNvPr>
          <p:cNvSpPr txBox="1"/>
          <p:nvPr/>
        </p:nvSpPr>
        <p:spPr>
          <a:xfrm>
            <a:off x="4379052" y="176196"/>
            <a:ext cx="326331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Number of requests with Category:</a:t>
            </a:r>
          </a:p>
          <a:p>
            <a:pPr marL="228600" indent="-228600">
              <a:buAutoNum type="arabicParenR"/>
            </a:pPr>
            <a:r>
              <a:rPr lang="en-US" sz="1100" dirty="0"/>
              <a:t>Opportunity</a:t>
            </a:r>
          </a:p>
          <a:p>
            <a:r>
              <a:rPr lang="en-US" sz="1100" dirty="0"/>
              <a:t>or</a:t>
            </a:r>
          </a:p>
          <a:p>
            <a:r>
              <a:rPr lang="en-US" sz="1100" dirty="0"/>
              <a:t>2) Risk</a:t>
            </a:r>
          </a:p>
          <a:p>
            <a:endParaRPr lang="en-US" sz="1100" dirty="0"/>
          </a:p>
          <a:p>
            <a:r>
              <a:rPr lang="en-US" sz="1100" dirty="0"/>
              <a:t>Dependent on what was selected by user as a Type when configurate Summary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E9BF941-E8F7-ACF7-BA04-DE89A0658040}"/>
              </a:ext>
            </a:extLst>
          </p:cNvPr>
          <p:cNvCxnSpPr>
            <a:cxnSpLocks/>
          </p:cNvCxnSpPr>
          <p:nvPr/>
        </p:nvCxnSpPr>
        <p:spPr>
          <a:xfrm>
            <a:off x="6096000" y="284100"/>
            <a:ext cx="1869696" cy="4772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5C57ABB-0DA8-EDFB-F3E9-EE39BC59FD82}"/>
              </a:ext>
            </a:extLst>
          </p:cNvPr>
          <p:cNvCxnSpPr>
            <a:cxnSpLocks/>
          </p:cNvCxnSpPr>
          <p:nvPr/>
        </p:nvCxnSpPr>
        <p:spPr>
          <a:xfrm flipV="1">
            <a:off x="694984" y="1596529"/>
            <a:ext cx="0" cy="657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33892" y="215685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V="1">
            <a:off x="1132610" y="1760672"/>
            <a:ext cx="0" cy="907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641757" y="2632711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</a:t>
            </a:r>
          </a:p>
        </p:txBody>
      </p:sp>
    </p:spTree>
    <p:extLst>
      <p:ext uri="{BB962C8B-B14F-4D97-AF65-F5344CB8AC3E}">
        <p14:creationId xmlns:p14="http://schemas.microsoft.com/office/powerpoint/2010/main" val="244763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6B155A-F69B-EF8F-1B2E-8C21F7DC2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600" y="3560138"/>
            <a:ext cx="5836400" cy="2948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EFA482-8735-D930-0A9E-3003F3A05246}"/>
              </a:ext>
            </a:extLst>
          </p:cNvPr>
          <p:cNvSpPr txBox="1"/>
          <p:nvPr/>
        </p:nvSpPr>
        <p:spPr>
          <a:xfrm>
            <a:off x="302004" y="200164"/>
            <a:ext cx="192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Detailed 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CD62DA-0E3F-9036-2E45-F12041178163}"/>
              </a:ext>
            </a:extLst>
          </p:cNvPr>
          <p:cNvSpPr txBox="1"/>
          <p:nvPr/>
        </p:nvSpPr>
        <p:spPr>
          <a:xfrm>
            <a:off x="5426042" y="115895"/>
            <a:ext cx="14764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Name defined by User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C67D26-01E6-2851-FB32-1608165C8D14}"/>
              </a:ext>
            </a:extLst>
          </p:cNvPr>
          <p:cNvSpPr txBox="1"/>
          <p:nvPr/>
        </p:nvSpPr>
        <p:spPr>
          <a:xfrm>
            <a:off x="5620561" y="389340"/>
            <a:ext cx="4123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Category name (Ocean Opportunities / Air Risks)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39A934-CFD6-45FC-7754-005579C3D582}"/>
              </a:ext>
            </a:extLst>
          </p:cNvPr>
          <p:cNvSpPr/>
          <p:nvPr/>
        </p:nvSpPr>
        <p:spPr>
          <a:xfrm>
            <a:off x="2862282" y="870543"/>
            <a:ext cx="3433665" cy="5685453"/>
          </a:xfrm>
          <a:prstGeom prst="roundRect">
            <a:avLst>
              <a:gd name="adj" fmla="val 612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7C8ECE-536F-AB7E-1D57-8AFA8860C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989" y="1018514"/>
            <a:ext cx="2762250" cy="3562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64728C-FD59-FEB0-E8DA-761D12C93D05}"/>
              </a:ext>
            </a:extLst>
          </p:cNvPr>
          <p:cNvSpPr txBox="1"/>
          <p:nvPr/>
        </p:nvSpPr>
        <p:spPr>
          <a:xfrm>
            <a:off x="3098613" y="1100683"/>
            <a:ext cx="2006100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b="1" dirty="0"/>
              <a:t>My APAC MOT Opportunities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114649B-B810-E243-46D2-65B5CC826BF9}"/>
              </a:ext>
            </a:extLst>
          </p:cNvPr>
          <p:cNvCxnSpPr>
            <a:cxnSpLocks/>
          </p:cNvCxnSpPr>
          <p:nvPr/>
        </p:nvCxnSpPr>
        <p:spPr>
          <a:xfrm flipH="1">
            <a:off x="3362855" y="268448"/>
            <a:ext cx="2006100" cy="946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38ADF1-5C89-53A3-5BF4-E9314AD12289}"/>
              </a:ext>
            </a:extLst>
          </p:cNvPr>
          <p:cNvCxnSpPr>
            <a:cxnSpLocks/>
          </p:cNvCxnSpPr>
          <p:nvPr/>
        </p:nvCxnSpPr>
        <p:spPr>
          <a:xfrm flipH="1">
            <a:off x="3729913" y="569496"/>
            <a:ext cx="1865479" cy="866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92DF578-B7B3-BD78-F8B3-385FB758354D}"/>
              </a:ext>
            </a:extLst>
          </p:cNvPr>
          <p:cNvSpPr txBox="1"/>
          <p:nvPr/>
        </p:nvSpPr>
        <p:spPr>
          <a:xfrm>
            <a:off x="6096000" y="672352"/>
            <a:ext cx="24664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Material | Location | Opportunity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58F88E4-247A-9B3E-8F68-F87BBF3B2EAB}"/>
              </a:ext>
            </a:extLst>
          </p:cNvPr>
          <p:cNvCxnSpPr>
            <a:cxnSpLocks/>
          </p:cNvCxnSpPr>
          <p:nvPr/>
        </p:nvCxnSpPr>
        <p:spPr>
          <a:xfrm>
            <a:off x="7093209" y="919601"/>
            <a:ext cx="993778" cy="4086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70B9639-EC0F-CC35-3551-B588AE407E09}"/>
              </a:ext>
            </a:extLst>
          </p:cNvPr>
          <p:cNvSpPr txBox="1"/>
          <p:nvPr/>
        </p:nvSpPr>
        <p:spPr>
          <a:xfrm>
            <a:off x="3322463" y="1644389"/>
            <a:ext cx="211794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42528D-5D24-6180-AB1E-182DFB1DD5A3}"/>
              </a:ext>
            </a:extLst>
          </p:cNvPr>
          <p:cNvSpPr txBox="1"/>
          <p:nvPr/>
        </p:nvSpPr>
        <p:spPr>
          <a:xfrm>
            <a:off x="3322463" y="1971287"/>
            <a:ext cx="204649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78D562E-5CDE-2AC3-FCC6-1AD2BC9834F6}"/>
              </a:ext>
            </a:extLst>
          </p:cNvPr>
          <p:cNvSpPr txBox="1"/>
          <p:nvPr/>
        </p:nvSpPr>
        <p:spPr>
          <a:xfrm>
            <a:off x="336202" y="1544361"/>
            <a:ext cx="246642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expand, detailed view is presented:</a:t>
            </a:r>
          </a:p>
          <a:p>
            <a:endParaRPr lang="en-US" sz="1100" dirty="0"/>
          </a:p>
        </p:txBody>
      </p:sp>
      <p:graphicFrame>
        <p:nvGraphicFramePr>
          <p:cNvPr id="34" name="Table 10">
            <a:extLst>
              <a:ext uri="{FF2B5EF4-FFF2-40B4-BE49-F238E27FC236}">
                <a16:creationId xmlns:a16="http://schemas.microsoft.com/office/drawing/2014/main" id="{1A838C51-2480-9BC9-DA7F-D9D1796536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015907"/>
              </p:ext>
            </p:extLst>
          </p:nvPr>
        </p:nvGraphicFramePr>
        <p:xfrm>
          <a:off x="164007" y="2070061"/>
          <a:ext cx="2648587" cy="20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099">
                  <a:extLst>
                    <a:ext uri="{9D8B030D-6E8A-4147-A177-3AD203B41FA5}">
                      <a16:colId xmlns:a16="http://schemas.microsoft.com/office/drawing/2014/main" val="1212876032"/>
                    </a:ext>
                  </a:extLst>
                </a:gridCol>
                <a:gridCol w="1336488">
                  <a:extLst>
                    <a:ext uri="{9D8B030D-6E8A-4147-A177-3AD203B41FA5}">
                      <a16:colId xmlns:a16="http://schemas.microsoft.com/office/drawing/2014/main" val="1465628966"/>
                    </a:ext>
                  </a:extLst>
                </a:gridCol>
              </a:tblGrid>
              <a:tr h="148253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Material – Material Desc. - Location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90080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(EA)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15000 (EA)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1713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Quantity (Pallets)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5 (Pallets)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064244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Market 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2024-09-01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746571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Suggested MOT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Ocean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084387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System Advice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859859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8745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Comments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Text (short + tooltip on click)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929078"/>
                  </a:ext>
                </a:extLst>
              </a:tr>
              <a:tr h="222380">
                <a:tc>
                  <a:txBody>
                    <a:bodyPr/>
                    <a:lstStyle/>
                    <a:p>
                      <a:r>
                        <a:rPr lang="en-US" sz="700" dirty="0"/>
                        <a:t>Hyperlink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Hyperlink to </a:t>
                      </a:r>
                      <a:r>
                        <a:rPr lang="en-US" sz="700" dirty="0" err="1"/>
                        <a:t>sr</a:t>
                      </a:r>
                      <a:r>
                        <a:rPr lang="en-US" sz="700" dirty="0"/>
                        <a:t>/lop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63036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FB25D2F0-2830-145C-5209-46555999D9EF}"/>
              </a:ext>
            </a:extLst>
          </p:cNvPr>
          <p:cNvSpPr txBox="1"/>
          <p:nvPr/>
        </p:nvSpPr>
        <p:spPr>
          <a:xfrm>
            <a:off x="164007" y="5992901"/>
            <a:ext cx="1915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Hyperlink to Material – Location (it will present full horizon and all shipments related to Material – Location)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321B7C7-3EA3-DA6B-99A3-BE45360BEFA3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524369" y="4092941"/>
            <a:ext cx="963931" cy="18125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FCE542FB-3475-B7A2-0036-F36EB0301443}"/>
              </a:ext>
            </a:extLst>
          </p:cNvPr>
          <p:cNvCxnSpPr>
            <a:cxnSpLocks/>
          </p:cNvCxnSpPr>
          <p:nvPr/>
        </p:nvCxnSpPr>
        <p:spPr>
          <a:xfrm>
            <a:off x="2644140" y="2400921"/>
            <a:ext cx="4671060" cy="3260408"/>
          </a:xfrm>
          <a:prstGeom prst="bentConnector3">
            <a:avLst>
              <a:gd name="adj1" fmla="val 8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179D3B-A963-03E0-288E-06A88A291EB6}"/>
              </a:ext>
            </a:extLst>
          </p:cNvPr>
          <p:cNvCxnSpPr>
            <a:cxnSpLocks/>
          </p:cNvCxnSpPr>
          <p:nvPr/>
        </p:nvCxnSpPr>
        <p:spPr>
          <a:xfrm flipH="1">
            <a:off x="4282398" y="835989"/>
            <a:ext cx="1715834" cy="817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7D63E00F-4487-0008-EDF1-E960F76944C3}"/>
              </a:ext>
            </a:extLst>
          </p:cNvPr>
          <p:cNvSpPr txBox="1"/>
          <p:nvPr/>
        </p:nvSpPr>
        <p:spPr>
          <a:xfrm>
            <a:off x="3336494" y="2238692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7E931AC-D432-529F-89DE-B896594759A9}"/>
              </a:ext>
            </a:extLst>
          </p:cNvPr>
          <p:cNvSpPr txBox="1"/>
          <p:nvPr/>
        </p:nvSpPr>
        <p:spPr>
          <a:xfrm>
            <a:off x="3345281" y="2544791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7C02389-3F89-43CB-A950-651E936C98F5}"/>
              </a:ext>
            </a:extLst>
          </p:cNvPr>
          <p:cNvSpPr txBox="1"/>
          <p:nvPr/>
        </p:nvSpPr>
        <p:spPr>
          <a:xfrm>
            <a:off x="3354068" y="2850890"/>
            <a:ext cx="1956233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B63E57B-1232-752D-2AC1-185FBE52067F}"/>
              </a:ext>
            </a:extLst>
          </p:cNvPr>
          <p:cNvSpPr txBox="1"/>
          <p:nvPr/>
        </p:nvSpPr>
        <p:spPr>
          <a:xfrm>
            <a:off x="3362855" y="3156989"/>
            <a:ext cx="192987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EE49804-BCEF-492C-8ED9-38214F39F6AC}"/>
              </a:ext>
            </a:extLst>
          </p:cNvPr>
          <p:cNvSpPr txBox="1"/>
          <p:nvPr/>
        </p:nvSpPr>
        <p:spPr>
          <a:xfrm>
            <a:off x="3371642" y="3463088"/>
            <a:ext cx="1921085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Material | Location | Opportunity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BDEDA90F-DB23-8638-3B2B-E7C9C3855ED4}"/>
              </a:ext>
            </a:extLst>
          </p:cNvPr>
          <p:cNvSpPr/>
          <p:nvPr/>
        </p:nvSpPr>
        <p:spPr>
          <a:xfrm>
            <a:off x="5591242" y="1618480"/>
            <a:ext cx="134773" cy="213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974335F-6775-3F84-8A16-CDA88A8D56B2}"/>
              </a:ext>
            </a:extLst>
          </p:cNvPr>
          <p:cNvCxnSpPr>
            <a:cxnSpLocks/>
          </p:cNvCxnSpPr>
          <p:nvPr/>
        </p:nvCxnSpPr>
        <p:spPr>
          <a:xfrm flipV="1">
            <a:off x="1322058" y="1846160"/>
            <a:ext cx="4431847" cy="22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9E6B456-36DD-87ED-0C2E-B9CD0862EB3E}"/>
              </a:ext>
            </a:extLst>
          </p:cNvPr>
          <p:cNvCxnSpPr>
            <a:cxnSpLocks/>
          </p:cNvCxnSpPr>
          <p:nvPr/>
        </p:nvCxnSpPr>
        <p:spPr>
          <a:xfrm flipH="1">
            <a:off x="5654029" y="1688376"/>
            <a:ext cx="2530726" cy="34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6BC65AF-C797-4F7C-850D-0537E8B4D1E7}"/>
              </a:ext>
            </a:extLst>
          </p:cNvPr>
          <p:cNvSpPr txBox="1"/>
          <p:nvPr/>
        </p:nvSpPr>
        <p:spPr>
          <a:xfrm>
            <a:off x="8247542" y="1533213"/>
            <a:ext cx="38777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click on “check” it should turn green and with next refresh notification related to this Material – Loc. – ETA should not be presented to the User. By clicking notification popup: “You confirmed notification as read. It will not be presented to you anymore” And user has options: “OK” and “Cancel” to confirm or cancel action.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33FCF8A-1C86-0A4D-A017-5B1D82BAE741}"/>
              </a:ext>
            </a:extLst>
          </p:cNvPr>
          <p:cNvSpPr txBox="1"/>
          <p:nvPr/>
        </p:nvSpPr>
        <p:spPr>
          <a:xfrm>
            <a:off x="2877155" y="5898374"/>
            <a:ext cx="15106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When user clicks on box it become checked and “More details” section is activated below: </a:t>
            </a:r>
          </a:p>
        </p:txBody>
      </p:sp>
      <p:pic>
        <p:nvPicPr>
          <p:cNvPr id="121" name="Picture 120">
            <a:extLst>
              <a:ext uri="{FF2B5EF4-FFF2-40B4-BE49-F238E27FC236}">
                <a16:creationId xmlns:a16="http://schemas.microsoft.com/office/drawing/2014/main" id="{A8318CCA-C3B2-BD7D-A992-901BF1CD9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397" y="5996815"/>
            <a:ext cx="1944915" cy="848971"/>
          </a:xfrm>
          <a:prstGeom prst="rect">
            <a:avLst/>
          </a:prstGeom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0ACBD975-C62F-8763-412C-515413794391}"/>
              </a:ext>
            </a:extLst>
          </p:cNvPr>
          <p:cNvCxnSpPr>
            <a:cxnSpLocks/>
          </p:cNvCxnSpPr>
          <p:nvPr/>
        </p:nvCxnSpPr>
        <p:spPr>
          <a:xfrm>
            <a:off x="2445815" y="2645800"/>
            <a:ext cx="5144283" cy="3159399"/>
          </a:xfrm>
          <a:prstGeom prst="bentConnector3">
            <a:avLst>
              <a:gd name="adj1" fmla="val 2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612802D-9107-A3FF-A8E6-6D34122CE2FD}"/>
              </a:ext>
            </a:extLst>
          </p:cNvPr>
          <p:cNvCxnSpPr>
            <a:cxnSpLocks/>
          </p:cNvCxnSpPr>
          <p:nvPr/>
        </p:nvCxnSpPr>
        <p:spPr>
          <a:xfrm>
            <a:off x="2190055" y="2850890"/>
            <a:ext cx="6357558" cy="3171121"/>
          </a:xfrm>
          <a:prstGeom prst="bentConnector3">
            <a:avLst>
              <a:gd name="adj1" fmla="val 2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B742291-5B4C-3CAB-6786-B9DA9ADB5DCC}"/>
              </a:ext>
            </a:extLst>
          </p:cNvPr>
          <p:cNvCxnSpPr>
            <a:cxnSpLocks/>
          </p:cNvCxnSpPr>
          <p:nvPr/>
        </p:nvCxnSpPr>
        <p:spPr>
          <a:xfrm>
            <a:off x="1934295" y="3055980"/>
            <a:ext cx="7809780" cy="3185482"/>
          </a:xfrm>
          <a:prstGeom prst="bentConnector3">
            <a:avLst>
              <a:gd name="adj1" fmla="val 41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1B27D801-9788-1897-6C71-403E1A5C5A1A}"/>
              </a:ext>
            </a:extLst>
          </p:cNvPr>
          <p:cNvCxnSpPr>
            <a:cxnSpLocks/>
          </p:cNvCxnSpPr>
          <p:nvPr/>
        </p:nvCxnSpPr>
        <p:spPr>
          <a:xfrm>
            <a:off x="1686352" y="3284394"/>
            <a:ext cx="8435658" cy="3044469"/>
          </a:xfrm>
          <a:prstGeom prst="bentConnector3">
            <a:avLst>
              <a:gd name="adj1" fmla="val 11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913C6152-0CBF-4328-3F8A-00C6B48E6E41}"/>
              </a:ext>
            </a:extLst>
          </p:cNvPr>
          <p:cNvCxnSpPr>
            <a:cxnSpLocks/>
          </p:cNvCxnSpPr>
          <p:nvPr/>
        </p:nvCxnSpPr>
        <p:spPr>
          <a:xfrm>
            <a:off x="1488300" y="3513161"/>
            <a:ext cx="9182350" cy="3018374"/>
          </a:xfrm>
          <a:prstGeom prst="bentConnector3">
            <a:avLst>
              <a:gd name="adj1" fmla="val 22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71241E20-CBF9-0426-6D96-1BE7408E480B}"/>
              </a:ext>
            </a:extLst>
          </p:cNvPr>
          <p:cNvCxnSpPr>
            <a:cxnSpLocks/>
          </p:cNvCxnSpPr>
          <p:nvPr/>
        </p:nvCxnSpPr>
        <p:spPr>
          <a:xfrm>
            <a:off x="1547953" y="3750304"/>
            <a:ext cx="10021195" cy="2887861"/>
          </a:xfrm>
          <a:prstGeom prst="bentConnector3">
            <a:avLst>
              <a:gd name="adj1" fmla="val 72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7748FB35-A820-86D4-D066-13DE9BFA3EBD}"/>
              </a:ext>
            </a:extLst>
          </p:cNvPr>
          <p:cNvSpPr/>
          <p:nvPr/>
        </p:nvSpPr>
        <p:spPr>
          <a:xfrm>
            <a:off x="7690025" y="1252046"/>
            <a:ext cx="4697777" cy="164089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A37092-AA11-C1DD-7BAD-50CC8D1B1255}"/>
              </a:ext>
            </a:extLst>
          </p:cNvPr>
          <p:cNvSpPr txBox="1"/>
          <p:nvPr/>
        </p:nvSpPr>
        <p:spPr>
          <a:xfrm>
            <a:off x="9303273" y="2444763"/>
            <a:ext cx="2044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Not MVP functionality, do not present “check” button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5CB36AF-5B89-B99C-B435-791ECF58347D}"/>
              </a:ext>
            </a:extLst>
          </p:cNvPr>
          <p:cNvSpPr/>
          <p:nvPr/>
        </p:nvSpPr>
        <p:spPr>
          <a:xfrm>
            <a:off x="3098613" y="3750304"/>
            <a:ext cx="2879052" cy="7544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D98D9D6-08D1-D81D-A1A2-8F7AE423F187}"/>
              </a:ext>
            </a:extLst>
          </p:cNvPr>
          <p:cNvSpPr/>
          <p:nvPr/>
        </p:nvSpPr>
        <p:spPr>
          <a:xfrm>
            <a:off x="3135623" y="3758404"/>
            <a:ext cx="2759351" cy="769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0580925-C311-5783-B14F-369522A7FFFE}"/>
              </a:ext>
            </a:extLst>
          </p:cNvPr>
          <p:cNvCxnSpPr>
            <a:cxnSpLocks/>
          </p:cNvCxnSpPr>
          <p:nvPr/>
        </p:nvCxnSpPr>
        <p:spPr>
          <a:xfrm flipH="1" flipV="1">
            <a:off x="3236913" y="2037450"/>
            <a:ext cx="27698" cy="4169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818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2BBEE6387CC84B9BA44DD4D9BF0E1A" ma:contentTypeVersion="17" ma:contentTypeDescription="Create a new document." ma:contentTypeScope="" ma:versionID="38c58a188a8a0c9fdb0b92553dd07fd8">
  <xsd:schema xmlns:xsd="http://www.w3.org/2001/XMLSchema" xmlns:xs="http://www.w3.org/2001/XMLSchema" xmlns:p="http://schemas.microsoft.com/office/2006/metadata/properties" xmlns:ns2="ced1f869-46ee-4577-b719-a3780e85f063" xmlns:ns3="67d401d2-f188-413a-a861-21434c65fcae" targetNamespace="http://schemas.microsoft.com/office/2006/metadata/properties" ma:root="true" ma:fieldsID="4f50d31b97fa68d9aa94c5195f058b18" ns2:_="" ns3:_="">
    <xsd:import namespace="ced1f869-46ee-4577-b719-a3780e85f063"/>
    <xsd:import namespace="67d401d2-f188-413a-a861-21434c65fc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d1f869-46ee-4577-b719-a3780e85f0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401d2-f188-413a-a861-21434c65fc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728c38de-59ec-4dc2-af41-68105603c393}" ma:internalName="TaxCatchAll" ma:showField="CatchAllData" ma:web="67d401d2-f188-413a-a861-21434c65fc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d401d2-f188-413a-a861-21434c65fcae"/>
    <lcf76f155ced4ddcb4097134ff3c332f xmlns="ced1f869-46ee-4577-b719-a3780e85f06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D79984B-8825-4A7D-A81A-0A90CE1BB1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d1f869-46ee-4577-b719-a3780e85f063"/>
    <ds:schemaRef ds:uri="67d401d2-f188-413a-a861-21434c65fc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856713-4512-483E-8262-EC27C82B4E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FFC3B3-9C9F-451B-BCEF-C10AD8836895}">
  <ds:schemaRefs>
    <ds:schemaRef ds:uri="http://www.w3.org/XML/1998/namespace"/>
    <ds:schemaRef ds:uri="ced1f869-46ee-4577-b719-a3780e85f063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7d401d2-f188-413a-a861-21434c65fca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7029</TotalTime>
  <Words>809</Words>
  <Application>Microsoft Office PowerPoint</Application>
  <PresentationFormat>Widescreen</PresentationFormat>
  <Paragraphs>117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Szymanowski, Michal</dc:creator>
  <cp:lastModifiedBy>Szymanowski, Michal</cp:lastModifiedBy>
  <cp:revision>4</cp:revision>
  <dcterms:created xsi:type="dcterms:W3CDTF">2024-05-15T07:39:56Z</dcterms:created>
  <dcterms:modified xsi:type="dcterms:W3CDTF">2024-05-20T12:18:08Z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0x010100B52BBEE6387CC84B9BA44DD4D9BF0E1A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2024-05-15T15:08:38Z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2868f797-defb-4153-a91a-7d3fd997991a</vt:lpwstr>
  </property>
  <property fmtid="{D5CDD505-2E9C-101B-9397-08002B2CF9AE}" pid="9" name="MSIP_Label_4791b42f-c435-42ca-9531-75a3f42aae3d_ContentBits">
    <vt:lpwstr>0</vt:lpwstr>
  </property>
</Properties>
</file>